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58"/>
  </p:notesMasterIdLst>
  <p:sldIdLst>
    <p:sldId id="256" r:id="rId2"/>
    <p:sldId id="296" r:id="rId3"/>
    <p:sldId id="302" r:id="rId4"/>
    <p:sldId id="304" r:id="rId5"/>
    <p:sldId id="329" r:id="rId6"/>
    <p:sldId id="305" r:id="rId7"/>
    <p:sldId id="257" r:id="rId8"/>
    <p:sldId id="286" r:id="rId9"/>
    <p:sldId id="283" r:id="rId10"/>
    <p:sldId id="284" r:id="rId11"/>
    <p:sldId id="280" r:id="rId12"/>
    <p:sldId id="297" r:id="rId13"/>
    <p:sldId id="285" r:id="rId14"/>
    <p:sldId id="259" r:id="rId15"/>
    <p:sldId id="325" r:id="rId16"/>
    <p:sldId id="261" r:id="rId17"/>
    <p:sldId id="322" r:id="rId18"/>
    <p:sldId id="263" r:id="rId19"/>
    <p:sldId id="293" r:id="rId20"/>
    <p:sldId id="309" r:id="rId21"/>
    <p:sldId id="323" r:id="rId22"/>
    <p:sldId id="324" r:id="rId23"/>
    <p:sldId id="265" r:id="rId24"/>
    <p:sldId id="266" r:id="rId25"/>
    <p:sldId id="267" r:id="rId26"/>
    <p:sldId id="290" r:id="rId27"/>
    <p:sldId id="268" r:id="rId28"/>
    <p:sldId id="269" r:id="rId29"/>
    <p:sldId id="270" r:id="rId30"/>
    <p:sldId id="292" r:id="rId31"/>
    <p:sldId id="271" r:id="rId32"/>
    <p:sldId id="311" r:id="rId33"/>
    <p:sldId id="272" r:id="rId34"/>
    <p:sldId id="273" r:id="rId35"/>
    <p:sldId id="319" r:id="rId36"/>
    <p:sldId id="306" r:id="rId37"/>
    <p:sldId id="274" r:id="rId38"/>
    <p:sldId id="275" r:id="rId39"/>
    <p:sldId id="318" r:id="rId40"/>
    <p:sldId id="276" r:id="rId41"/>
    <p:sldId id="300" r:id="rId42"/>
    <p:sldId id="321" r:id="rId43"/>
    <p:sldId id="299" r:id="rId44"/>
    <p:sldId id="320" r:id="rId45"/>
    <p:sldId id="301" r:id="rId46"/>
    <p:sldId id="278" r:id="rId47"/>
    <p:sldId id="315" r:id="rId48"/>
    <p:sldId id="282" r:id="rId49"/>
    <p:sldId id="289" r:id="rId50"/>
    <p:sldId id="288" r:id="rId51"/>
    <p:sldId id="316" r:id="rId52"/>
    <p:sldId id="310" r:id="rId53"/>
    <p:sldId id="294" r:id="rId54"/>
    <p:sldId id="327" r:id="rId55"/>
    <p:sldId id="312" r:id="rId56"/>
    <p:sldId id="295"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94" autoAdjust="0"/>
    <p:restoredTop sz="94660"/>
  </p:normalViewPr>
  <p:slideViewPr>
    <p:cSldViewPr>
      <p:cViewPr>
        <p:scale>
          <a:sx n="66" d="100"/>
          <a:sy n="66" d="100"/>
        </p:scale>
        <p:origin x="-1536"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20D41D-2147-4D6D-A292-515F2E12824E}" type="datetimeFigureOut">
              <a:rPr lang="en-US" smtClean="0"/>
              <a:pPr/>
              <a:t>2/7/2014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146E80-D18B-46DF-BC9F-31DEA893E67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A146E80-D18B-46DF-BC9F-31DEA893E67B}" type="slidenum">
              <a:rPr lang="en-US" smtClean="0"/>
              <a:pPr/>
              <a:t>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A146E80-D18B-46DF-BC9F-31DEA893E67B}" type="slidenum">
              <a:rPr lang="en-US" smtClean="0"/>
              <a:pPr/>
              <a:t>6</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A146E80-D18B-46DF-BC9F-31DEA893E67B}" type="slidenum">
              <a:rPr lang="en-US" smtClean="0"/>
              <a:pPr/>
              <a:t>11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A146E80-D18B-46DF-BC9F-31DEA893E67B}" type="slidenum">
              <a:rPr lang="en-US" smtClean="0"/>
              <a:pPr/>
              <a:t>24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A146E80-D18B-46DF-BC9F-31DEA893E67B}" type="slidenum">
              <a:rPr lang="en-US" smtClean="0"/>
              <a:pPr/>
              <a:t>41</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A146E80-D18B-46DF-BC9F-31DEA893E67B}" type="slidenum">
              <a:rPr lang="en-US" smtClean="0"/>
              <a:pPr/>
              <a:t>43</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A146E80-D18B-46DF-BC9F-31DEA893E67B}" type="slidenum">
              <a:rPr lang="en-US" smtClean="0"/>
              <a:pPr/>
              <a:t>46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3D5312F1-02CC-4A7E-8A89-1EEA434EFE92}" type="datetimeFigureOut">
              <a:rPr lang="en-US" smtClean="0"/>
              <a:pPr/>
              <a:t>2/7/2014</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22284F6-3FE3-402B-B225-D208BD4100CD}"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D5312F1-02CC-4A7E-8A89-1EEA434EFE92}" type="datetimeFigureOut">
              <a:rPr lang="en-US" smtClean="0"/>
              <a:pPr/>
              <a:t>2/7/2014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022284F6-3FE3-402B-B225-D208BD4100CD}"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D5312F1-02CC-4A7E-8A89-1EEA434EFE92}" type="datetimeFigureOut">
              <a:rPr lang="en-US" smtClean="0"/>
              <a:pPr/>
              <a:t>2/7/2014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022284F6-3FE3-402B-B225-D208BD4100C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D5312F1-02CC-4A7E-8A89-1EEA434EFE92}" type="datetimeFigureOut">
              <a:rPr lang="en-US" smtClean="0"/>
              <a:pPr/>
              <a:t>2/7/2014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022284F6-3FE3-402B-B225-D208BD4100CD}" type="slidenum">
              <a:rPr lang="en-US" smtClean="0"/>
              <a:pPr/>
              <a:t>‹#›</a:t>
            </a:fld>
            <a:endParaRPr lang="en-US"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D5312F1-02CC-4A7E-8A89-1EEA434EFE92}" type="datetimeFigureOut">
              <a:rPr lang="en-US" smtClean="0"/>
              <a:pPr/>
              <a:t>2/7/2014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022284F6-3FE3-402B-B225-D208BD4100CD}" type="slidenum">
              <a:rPr lang="en-US" smtClean="0"/>
              <a:pPr/>
              <a:t>‹#›</a:t>
            </a:fld>
            <a:endParaRPr lang="en-US"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D5312F1-02CC-4A7E-8A89-1EEA434EFE92}" type="datetimeFigureOut">
              <a:rPr lang="en-US" smtClean="0"/>
              <a:pPr/>
              <a:t>2/7/2014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022284F6-3FE3-402B-B225-D208BD4100CD}" type="slidenum">
              <a:rPr lang="en-US" smtClean="0"/>
              <a:pPr/>
              <a:t>‹#›</a:t>
            </a:fld>
            <a:endParaRPr lang="en-US"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D5312F1-02CC-4A7E-8A89-1EEA434EFE92}" type="datetimeFigureOut">
              <a:rPr lang="en-US" smtClean="0"/>
              <a:pPr/>
              <a:t>2/7/2014</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022284F6-3FE3-402B-B225-D208BD4100CD}"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3D5312F1-02CC-4A7E-8A89-1EEA434EFE92}" type="datetimeFigureOut">
              <a:rPr lang="en-US" smtClean="0"/>
              <a:pPr/>
              <a:t>2/7/2014</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022284F6-3FE3-402B-B225-D208BD4100CD}" type="slidenum">
              <a:rPr lang="en-US" smtClean="0"/>
              <a:pPr/>
              <a:t>‹#›</a:t>
            </a:fld>
            <a:endParaRPr lang="en-US"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3D5312F1-02CC-4A7E-8A89-1EEA434EFE92}" type="datetimeFigureOut">
              <a:rPr lang="en-US" smtClean="0"/>
              <a:pPr/>
              <a:t>2/7/2014</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022284F6-3FE3-402B-B225-D208BD4100C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3D5312F1-02CC-4A7E-8A89-1EEA434EFE92}" type="datetimeFigureOut">
              <a:rPr lang="en-US" smtClean="0"/>
              <a:pPr/>
              <a:t>2/7/2014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022284F6-3FE3-402B-B225-D208BD4100CD}"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3D5312F1-02CC-4A7E-8A89-1EEA434EFE92}" type="datetimeFigureOut">
              <a:rPr lang="en-US" smtClean="0"/>
              <a:pPr/>
              <a:t>2/7/2014</a:t>
            </a:fld>
            <a:endParaRPr lang="en-US"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22284F6-3FE3-402B-B225-D208BD4100CD}" type="slidenum">
              <a:rPr lang="en-US" smtClean="0"/>
              <a:pPr/>
              <a:t>‹#›</a:t>
            </a:fld>
            <a:endParaRPr lang="en-US"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3D5312F1-02CC-4A7E-8A89-1EEA434EFE92}" type="datetimeFigureOut">
              <a:rPr lang="en-US" smtClean="0"/>
              <a:pPr/>
              <a:t>2/7/2014</a:t>
            </a:fld>
            <a:endParaRPr lang="en-US"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22284F6-3FE3-402B-B225-D208BD4100C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oogle.com/url?sa=i&amp;rct=j&amp;q=&amp;esrc=s&amp;frm=1&amp;source=images&amp;cd=&amp;cad=rja&amp;docid=m6CsRXWd40GgOM&amp;tbnid=B-H9YZij9wCUIM:&amp;ved=0CAUQjRw&amp;url=http://www.siue.edu/~lyjohns/introductions.html&amp;ei=R2nUUYvcOMyv0AHJ0oCoBQ&amp;bvm=bv.48705608,d.dmQ&amp;psig=AFQjCNECbD2ZtwOo2CrOAAjlcF7tEff8Rg&amp;ust=1372961441095417"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hyperlink" Target="http://www.google.com/url?sa=i&amp;rct=j&amp;q=&amp;esrc=s&amp;frm=1&amp;source=images&amp;cd=&amp;cad=rja&amp;docid=xkCLfaziV_m3JM&amp;tbnid=KNxfFFHcblVJQM:&amp;ved=0CAUQjRw&amp;url=http://goldenmarketing.typepad.com/weblog/2008/03/referral-source.html&amp;ei=EKbUUfifB83a4APs64HoCg&amp;bvm=bv.48705608,d.dmg&amp;psig=AFQjCNHCMUqII5pZK2q1re-yQd0fkUj5hg&amp;ust=1372976985647768"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s://www.google.com/imgres?imgurl&amp;imgrefurl=http://commons.wikimedia.org/wiki/File:DVD_VIDEO_logo.png&amp;h=0&amp;w=0&amp;sz=1&amp;tbnid=Vu91bu6yTOKA0M&amp;tbnh=151&amp;tbnw=334&amp;zoom=1&amp;docid=RubbdehkHABo9M&amp;ei=srDUUfCUAez_4AOs_YHYCQ&amp;ved=0CAIQsCU" TargetMode="Externa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hyperlink" Target="http://piggybankblog.com/2013/04/03/review-of-botched-u-s-foreclosures-beset-by-missteps-gao-says-2/"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google.com/url?sa=i&amp;rct=j&amp;q=&amp;esrc=s&amp;frm=1&amp;source=images&amp;cd=&amp;cad=rja&amp;docid=c4aHy9nTw6LvPM&amp;tbnid=fslhW0QXEqhILM:&amp;ved=0CAUQjRw&amp;url=http://www.toonarific.com/show_pics.php?show_id=1796&amp;ei=t0zUUZP6N4O_0gGt34C4Bw&amp;psig=AFQjCNGOCnlIWWYB9uTa7iqFGMrloUbigQ&amp;ust=1372954165437596" TargetMode="External"/><Relationship Id="rId1" Type="http://schemas.openxmlformats.org/officeDocument/2006/relationships/slideLayout" Target="../slideLayouts/slideLayout7.xml"/><Relationship Id="rId6" Type="http://schemas.openxmlformats.org/officeDocument/2006/relationships/hyperlink" Target="http://www.youtube.com/watch?v=4AwIGgywfSg" TargetMode="External"/><Relationship Id="rId5" Type="http://schemas.openxmlformats.org/officeDocument/2006/relationships/hyperlink" Target="http://www.youtube.com/watch?v=UXvREOqe1_M" TargetMode="Externa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hyperlink" Target="http://bcd.tamhsc.edu/bdro/2010-04may/commconnection/01-lunchbox.html"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40.gif"/><Relationship Id="rId13" Type="http://schemas.openxmlformats.org/officeDocument/2006/relationships/image" Target="../media/image45.gif"/><Relationship Id="rId18" Type="http://schemas.openxmlformats.org/officeDocument/2006/relationships/image" Target="../media/image50.gif"/><Relationship Id="rId3" Type="http://schemas.openxmlformats.org/officeDocument/2006/relationships/image" Target="../media/image35.gif"/><Relationship Id="rId21" Type="http://schemas.openxmlformats.org/officeDocument/2006/relationships/image" Target="../media/image53.jpeg"/><Relationship Id="rId7" Type="http://schemas.openxmlformats.org/officeDocument/2006/relationships/image" Target="../media/image39.gif"/><Relationship Id="rId12" Type="http://schemas.openxmlformats.org/officeDocument/2006/relationships/image" Target="../media/image44.gif"/><Relationship Id="rId17" Type="http://schemas.openxmlformats.org/officeDocument/2006/relationships/image" Target="../media/image49.gif"/><Relationship Id="rId2" Type="http://schemas.openxmlformats.org/officeDocument/2006/relationships/image" Target="../media/image34.gif"/><Relationship Id="rId16" Type="http://schemas.openxmlformats.org/officeDocument/2006/relationships/image" Target="../media/image48.jpeg"/><Relationship Id="rId20" Type="http://schemas.openxmlformats.org/officeDocument/2006/relationships/image" Target="../media/image52.jpeg"/><Relationship Id="rId1" Type="http://schemas.openxmlformats.org/officeDocument/2006/relationships/slideLayout" Target="../slideLayouts/slideLayout7.xml"/><Relationship Id="rId6" Type="http://schemas.openxmlformats.org/officeDocument/2006/relationships/image" Target="../media/image38.gif"/><Relationship Id="rId11" Type="http://schemas.openxmlformats.org/officeDocument/2006/relationships/image" Target="../media/image43.gif"/><Relationship Id="rId24" Type="http://schemas.openxmlformats.org/officeDocument/2006/relationships/image" Target="../media/image56.gif"/><Relationship Id="rId5" Type="http://schemas.openxmlformats.org/officeDocument/2006/relationships/image" Target="../media/image37.gif"/><Relationship Id="rId15" Type="http://schemas.openxmlformats.org/officeDocument/2006/relationships/image" Target="../media/image47.gif"/><Relationship Id="rId23" Type="http://schemas.openxmlformats.org/officeDocument/2006/relationships/image" Target="../media/image55.jpeg"/><Relationship Id="rId10" Type="http://schemas.openxmlformats.org/officeDocument/2006/relationships/image" Target="../media/image42.gif"/><Relationship Id="rId19" Type="http://schemas.openxmlformats.org/officeDocument/2006/relationships/image" Target="../media/image51.gif"/><Relationship Id="rId4" Type="http://schemas.openxmlformats.org/officeDocument/2006/relationships/image" Target="../media/image36.gif"/><Relationship Id="rId9" Type="http://schemas.openxmlformats.org/officeDocument/2006/relationships/image" Target="../media/image41.gif"/><Relationship Id="rId14" Type="http://schemas.openxmlformats.org/officeDocument/2006/relationships/image" Target="../media/image46.jpeg"/><Relationship Id="rId22" Type="http://schemas.openxmlformats.org/officeDocument/2006/relationships/image" Target="../media/image5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google.com/url?sa=i&amp;rct=j&amp;q=&amp;esrc=s&amp;frm=1&amp;source=images&amp;cd=&amp;cad=rja&amp;docid=ZGMLwKcv1pcfGM&amp;tbnid=G805umo8AppL0M:&amp;ved=0CAUQjRw&amp;url=http://forcem.co.uk/a-big-thankyou/&amp;ei=dLPUUYnhLtK64APV54CgDw&amp;bvm=bv.48705608,d.dmg&amp;psig=AFQjCNG2POCxR-o9-R_35R-yE-X9RvgcYA&amp;ust=1372980451967188"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www.mycohi.org/pdfs/oralhealth2.pdf"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 Id="rId5" Type="http://schemas.openxmlformats.org/officeDocument/2006/relationships/image" Target="../media/image64.jpeg"/><Relationship Id="rId4" Type="http://schemas.openxmlformats.org/officeDocument/2006/relationships/image" Target="../media/image63.jpeg"/></Relationships>
</file>

<file path=ppt/slides/_rels/slide3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hyperlink" Target="http://www.youtube.com/watch?v=ACN6IPk7nE0"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mailto:wbcohi@gmail.com" TargetMode="External"/><Relationship Id="rId2" Type="http://schemas.openxmlformats.org/officeDocument/2006/relationships/hyperlink" Target="http://www.mycohi.org/"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hyperlink" Target="http://www.google.com/url?sa=i&amp;rct=j&amp;q=&amp;esrc=s&amp;frm=1&amp;source=images&amp;cd=&amp;cad=rja&amp;docid=fb9wj4zDb_jvCM&amp;tbnid=8640enRD8z5BqM:&amp;ved=0CAUQjRw&amp;url=http://www.mycohi.org/&amp;ei=hFDUUYmPAebd0QGGzYGYCA&amp;psig=AFQjCNFShAqvTTmhET4-rcKd2sWjC80yig&amp;ust=1372955131737631" TargetMode="Externa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3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www.mycohi.org/"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7.xml"/><Relationship Id="rId4" Type="http://schemas.openxmlformats.org/officeDocument/2006/relationships/image" Target="../media/image79.jpeg"/></Relationships>
</file>

<file path=ppt/slides/_rels/slide4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5.gif"/><Relationship Id="rId2" Type="http://schemas.openxmlformats.org/officeDocument/2006/relationships/hyperlink" Target="http://www.google.com/url?sa=i&amp;rct=j&amp;q=&amp;esrc=s&amp;frm=1&amp;source=images&amp;cd=&amp;cad=rja&amp;docid=rwxG8B7lO-_N9M&amp;tbnid=mC6PIWUufBMPMM:&amp;ved=0CAUQjRw&amp;url=http://jc-schools.net/write/letter-write.htm&amp;ei=1LLUUcWWPLiw4APNlYDgCQ&amp;bvm=bv.48705608,d.dmg&amp;psig=AFQjCNH-SIDhgrHsTCykwiITjENPq9jNTg&amp;ust=1372980294722290" TargetMode="Externa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com/url?sa=i&amp;rct=j&amp;q=&amp;esrc=s&amp;frm=1&amp;source=images&amp;cd=&amp;cad=rja&amp;docid=LJFVWVu9XDh_TM&amp;tbnid=MYepmDedccLfQM:&amp;ved=0CAUQjRw&amp;url=http://findfinaid.com/how-to-ensure-your-financial-aid-money-arrives-on-times/&amp;ei=1F_UUZCuH63e4AOF_YGIAg&amp;bvm=bv.48705608,d.dmg&amp;psig=AFQjCNFVKH_1dECNBlK8gXlDYkiSLGk5jQ&amp;ust=1372958912140519"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google.com/url?sa=i&amp;rct=j&amp;q=&amp;esrc=s&amp;frm=1&amp;source=images&amp;cd=&amp;cad=rja&amp;docid=7k5Wh0OcRoG81M&amp;tbnid=7WtJw7GIITI1EM:&amp;ved=0CAUQjRw&amp;url=http://www.fincaparchite.com/empresas/fotos-empresa&amp;ei=qFzUUea6JrSz4APb9oCQAQ&amp;bvm=bv.48705608,d.dmg&amp;psig=AFQjCNHHzgHGk2XWF4EDXChupDQu0ZPBwA&amp;ust=1372958202386963"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676400"/>
          </a:xfrm>
        </p:spPr>
        <p:txBody>
          <a:bodyPr>
            <a:noAutofit/>
          </a:bodyPr>
          <a:lstStyle/>
          <a:p>
            <a:pPr algn="ctr"/>
            <a:r>
              <a:rPr lang="en-US" sz="4400" dirty="0"/>
              <a:t/>
            </a:r>
            <a:br>
              <a:rPr lang="en-US" sz="4400" dirty="0"/>
            </a:br>
            <a:r>
              <a:rPr lang="en-US" sz="4400" dirty="0" smtClean="0"/>
              <a:t> </a:t>
            </a:r>
            <a:br>
              <a:rPr lang="en-US" sz="4400" dirty="0" smtClean="0"/>
            </a:br>
            <a:r>
              <a:rPr lang="en-US" sz="4400" dirty="0" smtClean="0"/>
              <a:t/>
            </a:r>
            <a:br>
              <a:rPr lang="en-US" sz="4400" dirty="0" smtClean="0"/>
            </a:br>
            <a:r>
              <a:rPr lang="en-US" sz="4400" dirty="0" smtClean="0"/>
              <a:t/>
            </a:r>
            <a:br>
              <a:rPr lang="en-US" sz="4400" dirty="0" smtClean="0"/>
            </a:br>
            <a:r>
              <a:rPr lang="en-US" sz="4400" dirty="0" smtClean="0"/>
              <a:t/>
            </a:r>
            <a:br>
              <a:rPr lang="en-US" sz="4400" dirty="0" smtClean="0"/>
            </a:br>
            <a:r>
              <a:rPr lang="en-US" sz="4400" dirty="0" smtClean="0"/>
              <a:t/>
            </a:r>
            <a:br>
              <a:rPr lang="en-US" sz="4400" dirty="0" smtClean="0"/>
            </a:br>
            <a:r>
              <a:rPr lang="en-US" sz="4400" dirty="0" smtClean="0"/>
              <a:t/>
            </a:r>
            <a:br>
              <a:rPr lang="en-US" sz="4400" dirty="0" smtClean="0"/>
            </a:br>
            <a:r>
              <a:rPr lang="en-US" sz="4400" dirty="0" smtClean="0"/>
              <a:t/>
            </a:r>
            <a:br>
              <a:rPr lang="en-US" sz="4400" dirty="0" smtClean="0"/>
            </a:br>
            <a:r>
              <a:rPr lang="en-US" sz="4400" dirty="0" smtClean="0"/>
              <a:t/>
            </a:r>
            <a:br>
              <a:rPr lang="en-US" sz="4400" dirty="0" smtClean="0"/>
            </a:br>
            <a:r>
              <a:rPr lang="en-US" sz="4400" dirty="0" smtClean="0"/>
              <a:t/>
            </a:r>
            <a:br>
              <a:rPr lang="en-US" sz="4400" dirty="0" smtClean="0"/>
            </a:br>
            <a:r>
              <a:rPr lang="en-US" sz="4400" dirty="0" smtClean="0"/>
              <a:t/>
            </a:r>
            <a:br>
              <a:rPr lang="en-US" sz="4400" dirty="0" smtClean="0"/>
            </a:br>
            <a:r>
              <a:rPr lang="en-US" sz="4400" dirty="0" smtClean="0"/>
              <a:t/>
            </a:r>
            <a:br>
              <a:rPr lang="en-US" sz="4400" dirty="0" smtClean="0"/>
            </a:br>
            <a:r>
              <a:rPr lang="en-US" sz="3000" b="1" i="1" dirty="0" smtClean="0"/>
              <a:t/>
            </a:r>
            <a:br>
              <a:rPr lang="en-US" sz="3000" b="1" i="1" dirty="0" smtClean="0"/>
            </a:br>
            <a:r>
              <a:rPr lang="en-US" sz="3000" i="1" dirty="0" smtClean="0"/>
              <a:t/>
            </a:r>
            <a:br>
              <a:rPr lang="en-US" sz="3000" i="1" dirty="0" smtClean="0"/>
            </a:br>
            <a:r>
              <a:rPr lang="en-US" sz="3200" i="1" dirty="0" smtClean="0"/>
              <a:t> </a:t>
            </a:r>
            <a:r>
              <a:rPr lang="en-US" sz="2800" dirty="0" smtClean="0"/>
              <a:t>Lessons In A Lunch Box: Healthy Teeth Essentials &amp; Facts About Snacks</a:t>
            </a:r>
            <a:r>
              <a:rPr lang="en-US" sz="2400" b="0" dirty="0" smtClean="0"/>
              <a:t>®</a:t>
            </a:r>
            <a:r>
              <a:rPr lang="en-US" sz="2400" b="0" i="1" dirty="0" smtClean="0"/>
              <a:t/>
            </a:r>
            <a:br>
              <a:rPr lang="en-US" sz="2400" b="0" i="1" dirty="0" smtClean="0"/>
            </a:br>
            <a:r>
              <a:rPr lang="en-US" sz="1800" i="1" dirty="0" smtClean="0">
                <a:solidFill>
                  <a:srgbClr val="C00000"/>
                </a:solidFill>
              </a:rPr>
              <a:t>Preparing &amp; Presenting this Program in Elementary Schools</a:t>
            </a:r>
            <a:endParaRPr lang="en-US" sz="1800" i="1" dirty="0">
              <a:solidFill>
                <a:srgbClr val="C00000"/>
              </a:solidFill>
            </a:endParaRPr>
          </a:p>
        </p:txBody>
      </p:sp>
      <p:pic>
        <p:nvPicPr>
          <p:cNvPr id="4" name="Picture 3" descr="G:\My Camera Pictures\Lunch Box &amp; Dental Care In A Carrot\025.jpg"/>
          <p:cNvPicPr/>
          <p:nvPr/>
        </p:nvPicPr>
        <p:blipFill>
          <a:blip r:embed="rId2" cstate="print"/>
          <a:srcRect/>
          <a:stretch>
            <a:fillRect/>
          </a:stretch>
        </p:blipFill>
        <p:spPr bwMode="auto">
          <a:xfrm>
            <a:off x="1828800" y="1752600"/>
            <a:ext cx="5334000"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1143000"/>
            <a:ext cx="6934200" cy="1754326"/>
          </a:xfrm>
          <a:prstGeom prst="rect">
            <a:avLst/>
          </a:prstGeom>
        </p:spPr>
        <p:txBody>
          <a:bodyPr wrap="square">
            <a:spAutoFit/>
          </a:bodyPr>
          <a:lstStyle/>
          <a:p>
            <a:pPr marL="566928" indent="-457200" algn="just"/>
            <a:r>
              <a:rPr lang="en-US" dirty="0" smtClean="0">
                <a:solidFill>
                  <a:schemeClr val="accent6">
                    <a:lumMod val="50000"/>
                  </a:schemeClr>
                </a:solidFill>
              </a:rPr>
              <a:t>b) 		 Set up a table to display one case (24) of the lunch 	 boxes. Remember, the lunch boxes are to be given 	 out at the end of the presentation (see Step 11). Be 	 sure to allow time at the end of the presentation to 	 review the contents of the lunch box with the 	  	 children.</a:t>
            </a:r>
          </a:p>
        </p:txBody>
      </p:sp>
      <p:sp>
        <p:nvSpPr>
          <p:cNvPr id="3" name="Title 2"/>
          <p:cNvSpPr txBox="1">
            <a:spLocks/>
          </p:cNvSpPr>
          <p:nvPr/>
        </p:nvSpPr>
        <p:spPr>
          <a:xfrm>
            <a:off x="685800" y="381000"/>
            <a:ext cx="8077200" cy="1143000"/>
          </a:xfrm>
          <a:prstGeom prst="rect">
            <a:avLst/>
          </a:prstGeom>
        </p:spPr>
        <p:txBody>
          <a:bodyP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	    </a:t>
            </a:r>
            <a:r>
              <a:rPr kumimoji="0" lang="en-US" sz="4000" b="1" i="0" u="none" strike="noStrike" kern="1200" cap="none" spc="0" normalizeH="0" baseline="0" noProof="0" dirty="0" smtClean="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rPr>
              <a:t>Make</a:t>
            </a:r>
            <a:r>
              <a:rPr kumimoji="0" lang="en-US" sz="4000" b="1" i="0" u="none" strike="noStrike" kern="1200" cap="none" spc="0" normalizeH="0" noProof="0" dirty="0" smtClean="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rPr>
              <a:t> a table display </a:t>
            </a:r>
            <a:r>
              <a:rPr kumimoji="0" lang="en-US" sz="28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
            </a:r>
            <a:br>
              <a:rPr kumimoji="0" lang="en-US" sz="28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br>
            <a:endParaRPr kumimoji="0" lang="en-US" sz="28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pic>
        <p:nvPicPr>
          <p:cNvPr id="2050" name="Picture 2" descr="C:\Users\Martha\Pictures\2013-06-28 zooby\100_1319.JPG"/>
          <p:cNvPicPr>
            <a:picLocks noChangeAspect="1" noChangeArrowheads="1"/>
          </p:cNvPicPr>
          <p:nvPr/>
        </p:nvPicPr>
        <p:blipFill>
          <a:blip r:embed="rId2" cstate="print"/>
          <a:srcRect/>
          <a:stretch>
            <a:fillRect/>
          </a:stretch>
        </p:blipFill>
        <p:spPr bwMode="auto">
          <a:xfrm>
            <a:off x="3810000" y="2819400"/>
            <a:ext cx="4861560" cy="364617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04800"/>
            <a:ext cx="8229600" cy="1143000"/>
          </a:xfrm>
        </p:spPr>
        <p:txBody>
          <a:bodyPr>
            <a:noAutofit/>
          </a:bodyPr>
          <a:lstStyle/>
          <a:p>
            <a:r>
              <a:rPr lang="en-US" sz="3800" dirty="0" smtClean="0">
                <a:solidFill>
                  <a:schemeClr val="accent1"/>
                </a:solidFill>
              </a:rPr>
              <a:t>     </a:t>
            </a:r>
            <a:r>
              <a:rPr lang="en-US" sz="3800" b="0" dirty="0" smtClean="0">
                <a:solidFill>
                  <a:schemeClr val="accent6">
                    <a:lumMod val="50000"/>
                  </a:schemeClr>
                </a:solidFill>
                <a:effectLst/>
              </a:rPr>
              <a:t>Table display of lunch boxes</a:t>
            </a:r>
            <a:endParaRPr lang="en-US" sz="3800" b="0" dirty="0">
              <a:solidFill>
                <a:schemeClr val="accent6">
                  <a:lumMod val="50000"/>
                </a:schemeClr>
              </a:solidFill>
              <a:effectLst/>
            </a:endParaRPr>
          </a:p>
        </p:txBody>
      </p:sp>
      <p:pic>
        <p:nvPicPr>
          <p:cNvPr id="4" name="Content Placeholder 3"/>
          <p:cNvPicPr>
            <a:picLocks noGrp="1" noChangeAspect="1" noChangeArrowheads="1"/>
          </p:cNvPicPr>
          <p:nvPr>
            <p:ph idx="1"/>
          </p:nvPr>
        </p:nvPicPr>
        <p:blipFill>
          <a:blip r:embed="rId3" cstate="print"/>
          <a:srcRect/>
          <a:stretch>
            <a:fillRect/>
          </a:stretch>
        </p:blipFill>
        <p:spPr bwMode="auto">
          <a:xfrm>
            <a:off x="1469995" y="1600200"/>
            <a:ext cx="6204010" cy="3993077"/>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1219200" y="5562600"/>
            <a:ext cx="7924800" cy="954107"/>
          </a:xfrm>
          <a:prstGeom prst="rect">
            <a:avLst/>
          </a:prstGeom>
        </p:spPr>
        <p:txBody>
          <a:bodyPr wrap="square">
            <a:spAutoFit/>
          </a:bodyPr>
          <a:lstStyle/>
          <a:p>
            <a:endParaRPr lang="en-US" sz="1600" dirty="0" smtClean="0"/>
          </a:p>
          <a:p>
            <a:r>
              <a:rPr lang="en-US" sz="2000" dirty="0" smtClean="0"/>
              <a:t>                </a:t>
            </a:r>
            <a:r>
              <a:rPr lang="en-US" sz="2000" dirty="0" smtClean="0">
                <a:solidFill>
                  <a:schemeClr val="bg2">
                    <a:lumMod val="10000"/>
                  </a:schemeClr>
                </a:solidFill>
              </a:rPr>
              <a:t>Meharry Medical College School of Dentistry</a:t>
            </a:r>
          </a:p>
          <a:p>
            <a:r>
              <a:rPr lang="en-US" sz="2000" dirty="0" smtClean="0">
                <a:solidFill>
                  <a:schemeClr val="bg2">
                    <a:lumMod val="10000"/>
                  </a:schemeClr>
                </a:solidFill>
              </a:rPr>
              <a:t>                               3</a:t>
            </a:r>
            <a:r>
              <a:rPr lang="en-US" sz="2000" baseline="30000" dirty="0" smtClean="0">
                <a:solidFill>
                  <a:schemeClr val="bg2">
                    <a:lumMod val="10000"/>
                  </a:schemeClr>
                </a:solidFill>
              </a:rPr>
              <a:t>rd</a:t>
            </a:r>
            <a:r>
              <a:rPr lang="en-US" sz="2000" dirty="0" smtClean="0">
                <a:solidFill>
                  <a:schemeClr val="bg2">
                    <a:lumMod val="10000"/>
                  </a:schemeClr>
                </a:solidFill>
              </a:rPr>
              <a:t> year class 2008</a:t>
            </a:r>
            <a:endParaRPr lang="en-US" sz="2000" dirty="0">
              <a:solidFill>
                <a:schemeClr val="bg2">
                  <a:lumMod val="10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74" name="Picture 10" descr="http://www.childsplay.org.ng/web/components/com_joomgallery/img_pictures/books_1/teaching_aids_science_6/teachin_aids_13_20090915_2056222196.jpg"/>
          <p:cNvPicPr>
            <a:picLocks noChangeAspect="1" noChangeArrowheads="1"/>
          </p:cNvPicPr>
          <p:nvPr/>
        </p:nvPicPr>
        <p:blipFill>
          <a:blip r:embed="rId2" cstate="print"/>
          <a:srcRect/>
          <a:stretch>
            <a:fillRect/>
          </a:stretch>
        </p:blipFill>
        <p:spPr bwMode="auto">
          <a:xfrm>
            <a:off x="228600" y="228600"/>
            <a:ext cx="3810000" cy="2762251"/>
          </a:xfrm>
          <a:prstGeom prst="rect">
            <a:avLst/>
          </a:prstGeom>
          <a:noFill/>
        </p:spPr>
      </p:pic>
      <p:pic>
        <p:nvPicPr>
          <p:cNvPr id="36876" name="Picture 12" descr="http://content.pattersondental.com/itemImages/LargeSquare/images/26393.jpg"/>
          <p:cNvPicPr>
            <a:picLocks noChangeAspect="1" noChangeArrowheads="1"/>
          </p:cNvPicPr>
          <p:nvPr/>
        </p:nvPicPr>
        <p:blipFill>
          <a:blip r:embed="rId3" cstate="print"/>
          <a:srcRect/>
          <a:stretch>
            <a:fillRect/>
          </a:stretch>
        </p:blipFill>
        <p:spPr bwMode="auto">
          <a:xfrm>
            <a:off x="5181600" y="0"/>
            <a:ext cx="3200400" cy="3200400"/>
          </a:xfrm>
          <a:prstGeom prst="rect">
            <a:avLst/>
          </a:prstGeom>
          <a:noFill/>
        </p:spPr>
      </p:pic>
      <p:pic>
        <p:nvPicPr>
          <p:cNvPr id="36878" name="Picture 14" descr="http://seattledental.org/portals/seattledental/Pictures/Flossing%20aid.bmp"/>
          <p:cNvPicPr>
            <a:picLocks noChangeAspect="1" noChangeArrowheads="1"/>
          </p:cNvPicPr>
          <p:nvPr/>
        </p:nvPicPr>
        <p:blipFill>
          <a:blip r:embed="rId4" cstate="print"/>
          <a:srcRect/>
          <a:stretch>
            <a:fillRect/>
          </a:stretch>
        </p:blipFill>
        <p:spPr bwMode="auto">
          <a:xfrm>
            <a:off x="1066800" y="4114800"/>
            <a:ext cx="2857500" cy="1905000"/>
          </a:xfrm>
          <a:prstGeom prst="rect">
            <a:avLst/>
          </a:prstGeom>
          <a:noFill/>
        </p:spPr>
      </p:pic>
      <p:pic>
        <p:nvPicPr>
          <p:cNvPr id="36882" name="Picture 18" descr="https://www.promed.ie/shop/assets/catalog/categories/12015studymodel.jpg"/>
          <p:cNvPicPr>
            <a:picLocks noChangeAspect="1" noChangeArrowheads="1"/>
          </p:cNvPicPr>
          <p:nvPr/>
        </p:nvPicPr>
        <p:blipFill>
          <a:blip r:embed="rId5" cstate="print"/>
          <a:srcRect/>
          <a:stretch>
            <a:fillRect/>
          </a:stretch>
        </p:blipFill>
        <p:spPr bwMode="auto">
          <a:xfrm>
            <a:off x="5105400" y="3886200"/>
            <a:ext cx="2590800" cy="2438400"/>
          </a:xfrm>
          <a:prstGeom prst="rect">
            <a:avLst/>
          </a:prstGeom>
          <a:noFill/>
        </p:spPr>
      </p:pic>
      <p:sp>
        <p:nvSpPr>
          <p:cNvPr id="12" name="Rectangle 11"/>
          <p:cNvSpPr/>
          <p:nvPr/>
        </p:nvSpPr>
        <p:spPr>
          <a:xfrm>
            <a:off x="1371600" y="3200400"/>
            <a:ext cx="6172200" cy="646331"/>
          </a:xfrm>
          <a:prstGeom prst="rect">
            <a:avLst/>
          </a:prstGeom>
        </p:spPr>
        <p:txBody>
          <a:bodyPr wrap="square">
            <a:spAutoFit/>
          </a:bodyPr>
          <a:lstStyle/>
          <a:p>
            <a:r>
              <a:rPr lang="en-US" dirty="0" smtClean="0">
                <a:solidFill>
                  <a:schemeClr val="accent6">
                    <a:lumMod val="50000"/>
                  </a:schemeClr>
                </a:solidFill>
              </a:rPr>
              <a:t>Set up a table for the dental teaching aids you will use during the </a:t>
            </a:r>
            <a:r>
              <a:rPr lang="en-US" i="1" dirty="0" smtClean="0">
                <a:solidFill>
                  <a:schemeClr val="accent6">
                    <a:lumMod val="50000"/>
                  </a:schemeClr>
                </a:solidFill>
              </a:rPr>
              <a:t>Lessons In A Lunch </a:t>
            </a:r>
            <a:r>
              <a:rPr lang="en-US" dirty="0" smtClean="0">
                <a:solidFill>
                  <a:schemeClr val="accent6">
                    <a:lumMod val="50000"/>
                  </a:schemeClr>
                </a:solidFill>
              </a:rPr>
              <a:t>presentation. </a:t>
            </a:r>
            <a:endParaRPr lang="en-US"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609600"/>
            <a:ext cx="8991600" cy="1447800"/>
          </a:xfrm>
        </p:spPr>
        <p:txBody>
          <a:bodyPr>
            <a:noAutofit/>
          </a:bodyPr>
          <a:lstStyle/>
          <a:p>
            <a:pPr marL="514350" indent="-514350"/>
            <a:r>
              <a:rPr lang="en-US" sz="2400" dirty="0" smtClean="0"/>
              <a:t>	c.) 	</a:t>
            </a:r>
            <a:r>
              <a:rPr lang="en-US" sz="1800" b="0" dirty="0" smtClean="0">
                <a:solidFill>
                  <a:schemeClr val="tx1"/>
                </a:solidFill>
              </a:rPr>
              <a:t>Determine  where you and the community dentists, 			dental students, dental hygiene students and other 			volunteers will position  themselves among the 				children. </a:t>
            </a:r>
          </a:p>
        </p:txBody>
      </p:sp>
      <p:pic>
        <p:nvPicPr>
          <p:cNvPr id="39940" name="Picture 4" descr="http://www.siue.edu/~lyjohns/introducing.jpg">
            <a:hlinkClick r:id="rId2"/>
          </p:cNvPr>
          <p:cNvPicPr>
            <a:picLocks noChangeAspect="1" noChangeArrowheads="1"/>
          </p:cNvPicPr>
          <p:nvPr/>
        </p:nvPicPr>
        <p:blipFill>
          <a:blip r:embed="rId3" cstate="print"/>
          <a:srcRect/>
          <a:stretch>
            <a:fillRect/>
          </a:stretch>
        </p:blipFill>
        <p:spPr bwMode="auto">
          <a:xfrm>
            <a:off x="2362200" y="2057400"/>
            <a:ext cx="5238750" cy="3124201"/>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990600"/>
            <a:ext cx="8229600" cy="4525963"/>
          </a:xfrm>
        </p:spPr>
        <p:txBody>
          <a:bodyPr/>
          <a:lstStyle/>
          <a:p>
            <a:pPr indent="-91440" algn="just">
              <a:lnSpc>
                <a:spcPct val="200000"/>
              </a:lnSpc>
              <a:spcBef>
                <a:spcPts val="0"/>
              </a:spcBef>
              <a:buNone/>
            </a:pPr>
            <a:r>
              <a:rPr lang="en-US" dirty="0" smtClean="0">
                <a:solidFill>
                  <a:schemeClr val="accent6">
                    <a:lumMod val="50000"/>
                  </a:schemeClr>
                </a:solidFill>
              </a:rPr>
              <a:t>Assemble in the cafeteria</a:t>
            </a:r>
            <a:endParaRPr lang="en-US" sz="1800" dirty="0" smtClean="0">
              <a:solidFill>
                <a:schemeClr val="accent6">
                  <a:lumMod val="50000"/>
                </a:schemeClr>
              </a:solidFill>
            </a:endParaRPr>
          </a:p>
          <a:p>
            <a:pPr indent="-91440" algn="just">
              <a:spcBef>
                <a:spcPts val="0"/>
              </a:spcBef>
            </a:pPr>
            <a:r>
              <a:rPr lang="en-US" sz="1600" dirty="0" smtClean="0">
                <a:solidFill>
                  <a:schemeClr val="accent6">
                    <a:lumMod val="50000"/>
                  </a:schemeClr>
                </a:solidFill>
              </a:rPr>
              <a:t>The cafeteria is the best place to present </a:t>
            </a:r>
            <a:r>
              <a:rPr lang="en-US" sz="1600" i="1" dirty="0" smtClean="0">
                <a:solidFill>
                  <a:schemeClr val="accent6">
                    <a:lumMod val="50000"/>
                  </a:schemeClr>
                </a:solidFill>
              </a:rPr>
              <a:t>Lessons In A Lunch Box</a:t>
            </a:r>
            <a:r>
              <a:rPr lang="en-US" sz="1600" dirty="0" smtClean="0">
                <a:solidFill>
                  <a:schemeClr val="accent6">
                    <a:lumMod val="50000"/>
                  </a:schemeClr>
                </a:solidFill>
              </a:rPr>
              <a:t>. Children can comfortably have their lunch boxes open in front of them on the cafeteria table while the dental students and dental hygiene students help them maneuver through the container. Volunteers can comfortably explain all of the fun and exciting educational features in the cafeteria environment. </a:t>
            </a:r>
            <a:endParaRPr lang="en-US" sz="1600" dirty="0">
              <a:solidFill>
                <a:schemeClr val="accent6">
                  <a:lumMod val="50000"/>
                </a:schemeClr>
              </a:solidFill>
            </a:endParaRPr>
          </a:p>
        </p:txBody>
      </p:sp>
      <p:sp>
        <p:nvSpPr>
          <p:cNvPr id="2" name="Title 1"/>
          <p:cNvSpPr>
            <a:spLocks noGrp="1"/>
          </p:cNvSpPr>
          <p:nvPr>
            <p:ph type="title"/>
          </p:nvPr>
        </p:nvSpPr>
        <p:spPr>
          <a:xfrm>
            <a:off x="457200" y="228600"/>
            <a:ext cx="8229600" cy="1143000"/>
          </a:xfrm>
        </p:spPr>
        <p:txBody>
          <a:bodyPr/>
          <a:lstStyle/>
          <a:p>
            <a:r>
              <a:rPr lang="en-US" dirty="0" smtClean="0">
                <a:solidFill>
                  <a:schemeClr val="accent1"/>
                </a:solidFill>
              </a:rPr>
              <a:t>Step #2</a:t>
            </a:r>
            <a:endParaRPr lang="en-US" dirty="0">
              <a:solidFill>
                <a:schemeClr val="accent1"/>
              </a:solidFill>
            </a:endParaRPr>
          </a:p>
        </p:txBody>
      </p:sp>
      <p:pic>
        <p:nvPicPr>
          <p:cNvPr id="4" name="Picture 2"/>
          <p:cNvPicPr>
            <a:picLocks noChangeAspect="1" noChangeArrowheads="1"/>
          </p:cNvPicPr>
          <p:nvPr/>
        </p:nvPicPr>
        <p:blipFill>
          <a:blip r:embed="rId2" cstate="print"/>
          <a:srcRect/>
          <a:stretch>
            <a:fillRect/>
          </a:stretch>
        </p:blipFill>
        <p:spPr bwMode="auto">
          <a:xfrm>
            <a:off x="3505200" y="3200400"/>
            <a:ext cx="4800600" cy="3043121"/>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DSC_0044.JPG"/>
          <p:cNvPicPr>
            <a:picLocks noChangeAspect="1" noChangeArrowheads="1"/>
          </p:cNvPicPr>
          <p:nvPr/>
        </p:nvPicPr>
        <p:blipFill>
          <a:blip r:embed="rId2" cstate="print"/>
          <a:srcRect/>
          <a:stretch>
            <a:fillRect/>
          </a:stretch>
        </p:blipFill>
        <p:spPr bwMode="auto">
          <a:xfrm>
            <a:off x="794950" y="228600"/>
            <a:ext cx="7587049" cy="5257800"/>
          </a:xfrm>
          <a:prstGeom prst="rect">
            <a:avLst/>
          </a:prstGeom>
          <a:noFill/>
        </p:spPr>
      </p:pic>
      <p:sp>
        <p:nvSpPr>
          <p:cNvPr id="3" name="Rectangle 2"/>
          <p:cNvSpPr/>
          <p:nvPr/>
        </p:nvSpPr>
        <p:spPr>
          <a:xfrm>
            <a:off x="1295400" y="5562600"/>
            <a:ext cx="6934200" cy="646331"/>
          </a:xfrm>
          <a:prstGeom prst="rect">
            <a:avLst/>
          </a:prstGeom>
        </p:spPr>
        <p:txBody>
          <a:bodyPr wrap="square">
            <a:spAutoFit/>
          </a:bodyPr>
          <a:lstStyle/>
          <a:p>
            <a:r>
              <a:rPr lang="en-US" dirty="0" smtClean="0">
                <a:solidFill>
                  <a:schemeClr val="bg2">
                    <a:lumMod val="10000"/>
                  </a:schemeClr>
                </a:solidFill>
              </a:rPr>
              <a:t>Meharry Medical College student  doctors waiting for children to arrive  for the program presentation, 2008.</a:t>
            </a:r>
            <a:endParaRPr lang="en-US" dirty="0">
              <a:solidFill>
                <a:schemeClr val="bg2">
                  <a:lumMod val="10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334000"/>
          </a:xfrm>
        </p:spPr>
        <p:txBody>
          <a:bodyPr>
            <a:normAutofit fontScale="62500" lnSpcReduction="20000"/>
          </a:bodyPr>
          <a:lstStyle/>
          <a:p>
            <a:pPr algn="just">
              <a:lnSpc>
                <a:spcPct val="170000"/>
              </a:lnSpc>
              <a:buNone/>
            </a:pPr>
            <a:r>
              <a:rPr lang="en-US" sz="4400" dirty="0" smtClean="0">
                <a:solidFill>
                  <a:schemeClr val="accent6">
                    <a:lumMod val="50000"/>
                  </a:schemeClr>
                </a:solidFill>
              </a:rPr>
              <a:t>Introductions</a:t>
            </a:r>
          </a:p>
          <a:p>
            <a:pPr algn="just">
              <a:lnSpc>
                <a:spcPct val="120000"/>
              </a:lnSpc>
            </a:pPr>
            <a:r>
              <a:rPr lang="en-US" dirty="0" smtClean="0">
                <a:solidFill>
                  <a:schemeClr val="accent6">
                    <a:lumMod val="50000"/>
                  </a:schemeClr>
                </a:solidFill>
              </a:rPr>
              <a:t>Once all of the students have been assembled in the cafeteria, the principal and or other school leader will briefly introduce you and explain the reason for your visit. When the microphone or podium is then turned over to the </a:t>
            </a:r>
            <a:r>
              <a:rPr lang="en-US" i="1" dirty="0" smtClean="0">
                <a:solidFill>
                  <a:schemeClr val="accent6">
                    <a:lumMod val="50000"/>
                  </a:schemeClr>
                </a:solidFill>
              </a:rPr>
              <a:t>Lessons In A Lunch Box </a:t>
            </a:r>
            <a:r>
              <a:rPr lang="en-US" dirty="0" smtClean="0">
                <a:solidFill>
                  <a:schemeClr val="accent6">
                    <a:lumMod val="50000"/>
                  </a:schemeClr>
                </a:solidFill>
              </a:rPr>
              <a:t>program coordinator, the volunteers are asked (community dentists, dental school faculty, dental students and dental hygiene students) to identify themselves by giving a wave. This is also a good time to introduce any dignitaries and special guests. (Most often you will have extended invitations to these guest.)</a:t>
            </a:r>
          </a:p>
          <a:p>
            <a:pPr algn="just">
              <a:lnSpc>
                <a:spcPct val="120000"/>
              </a:lnSpc>
            </a:pPr>
            <a:endParaRPr lang="en-US" dirty="0" smtClean="0">
              <a:solidFill>
                <a:schemeClr val="accent6">
                  <a:lumMod val="50000"/>
                </a:schemeClr>
              </a:solidFill>
            </a:endParaRPr>
          </a:p>
          <a:p>
            <a:pPr algn="just">
              <a:lnSpc>
                <a:spcPct val="120000"/>
              </a:lnSpc>
            </a:pPr>
            <a:r>
              <a:rPr lang="en-US" dirty="0" smtClean="0">
                <a:solidFill>
                  <a:schemeClr val="accent6">
                    <a:lumMod val="50000"/>
                  </a:schemeClr>
                </a:solidFill>
              </a:rPr>
              <a:t>Tell the children that dental professionals want them to be all in their places with sun shiny faces, have clean teeth and fresh breath. Tell them that dentists want them to be able to learn and study and sing without pain and suffering from a toothache. Ask the audience to raise their hand if they have ever had a toothache or a sick tooth that makes them cry. You may see many hands go up. Take a count. </a:t>
            </a:r>
            <a:endParaRPr lang="en-US" dirty="0">
              <a:solidFill>
                <a:schemeClr val="accent6">
                  <a:lumMod val="50000"/>
                </a:schemeClr>
              </a:solidFill>
            </a:endParaRPr>
          </a:p>
        </p:txBody>
      </p:sp>
      <p:sp>
        <p:nvSpPr>
          <p:cNvPr id="2" name="Title 1"/>
          <p:cNvSpPr>
            <a:spLocks noGrp="1"/>
          </p:cNvSpPr>
          <p:nvPr>
            <p:ph type="title"/>
          </p:nvPr>
        </p:nvSpPr>
        <p:spPr>
          <a:xfrm>
            <a:off x="381000" y="381000"/>
            <a:ext cx="8229600" cy="1173162"/>
          </a:xfrm>
        </p:spPr>
        <p:txBody>
          <a:bodyPr/>
          <a:lstStyle/>
          <a:p>
            <a:r>
              <a:rPr lang="en-US" dirty="0" smtClean="0">
                <a:solidFill>
                  <a:schemeClr val="accent1"/>
                </a:solidFill>
              </a:rPr>
              <a:t>Step #3</a:t>
            </a:r>
            <a:endParaRPr lang="en-US" dirty="0">
              <a:solidFill>
                <a:schemeClr val="accent1"/>
              </a:solidFill>
            </a:endParaRPr>
          </a:p>
        </p:txBody>
      </p:sp>
      <p:pic>
        <p:nvPicPr>
          <p:cNvPr id="5" name="irc_mi" descr="http://goldenmarketing.typepad.com/photos/uncategorized/2008/03/04/introduce.gif">
            <a:hlinkClick r:id="rId2"/>
          </p:cNvPr>
          <p:cNvPicPr/>
          <p:nvPr/>
        </p:nvPicPr>
        <p:blipFill>
          <a:blip r:embed="rId3" cstate="print"/>
          <a:srcRect/>
          <a:stretch>
            <a:fillRect/>
          </a:stretch>
        </p:blipFill>
        <p:spPr bwMode="auto">
          <a:xfrm>
            <a:off x="5486400" y="228600"/>
            <a:ext cx="2209800"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4400" y="5257800"/>
            <a:ext cx="7162800" cy="892552"/>
          </a:xfrm>
          <a:prstGeom prst="rect">
            <a:avLst/>
          </a:prstGeom>
        </p:spPr>
        <p:txBody>
          <a:bodyPr wrap="square">
            <a:spAutoFit/>
          </a:bodyPr>
          <a:lstStyle/>
          <a:p>
            <a:r>
              <a:rPr lang="en-US" dirty="0" smtClean="0">
                <a:solidFill>
                  <a:schemeClr val="accent6">
                    <a:lumMod val="50000"/>
                  </a:schemeClr>
                </a:solidFill>
              </a:rPr>
              <a:t> </a:t>
            </a:r>
            <a:r>
              <a:rPr lang="en-US" sz="1700" dirty="0" smtClean="0">
                <a:solidFill>
                  <a:schemeClr val="accent6">
                    <a:lumMod val="50000"/>
                  </a:schemeClr>
                </a:solidFill>
              </a:rPr>
              <a:t>Maryland  7</a:t>
            </a:r>
            <a:r>
              <a:rPr lang="en-US" sz="1700" baseline="30000" dirty="0" smtClean="0">
                <a:solidFill>
                  <a:schemeClr val="accent6">
                    <a:lumMod val="50000"/>
                  </a:schemeClr>
                </a:solidFill>
              </a:rPr>
              <a:t>th</a:t>
            </a:r>
            <a:r>
              <a:rPr lang="en-US" sz="1700" dirty="0" smtClean="0">
                <a:solidFill>
                  <a:schemeClr val="accent6">
                    <a:lumMod val="50000"/>
                  </a:schemeClr>
                </a:solidFill>
              </a:rPr>
              <a:t> District Congressman Elijah Cummings addresses</a:t>
            </a:r>
          </a:p>
          <a:p>
            <a:r>
              <a:rPr lang="en-US" sz="1700" dirty="0" smtClean="0">
                <a:solidFill>
                  <a:schemeClr val="accent6">
                    <a:lumMod val="50000"/>
                  </a:schemeClr>
                </a:solidFill>
              </a:rPr>
              <a:t> the audience after being introduced by school principal. He is joined on stage by Drs. Winifred Booker and Leslie Grant.</a:t>
            </a:r>
            <a:endParaRPr lang="en-US" sz="1700" dirty="0"/>
          </a:p>
        </p:txBody>
      </p:sp>
      <p:pic>
        <p:nvPicPr>
          <p:cNvPr id="5" name="Picture 4" descr="D:\Dental Lunch Boxes\_DSF6464.JPG"/>
          <p:cNvPicPr/>
          <p:nvPr/>
        </p:nvPicPr>
        <p:blipFill>
          <a:blip r:embed="rId2" cstate="print"/>
          <a:srcRect/>
          <a:stretch>
            <a:fillRect/>
          </a:stretch>
        </p:blipFill>
        <p:spPr bwMode="auto">
          <a:xfrm>
            <a:off x="762000" y="533400"/>
            <a:ext cx="7620000" cy="44577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525963"/>
          </a:xfrm>
        </p:spPr>
        <p:txBody>
          <a:bodyPr/>
          <a:lstStyle/>
          <a:p>
            <a:pPr algn="just">
              <a:lnSpc>
                <a:spcPct val="150000"/>
              </a:lnSpc>
              <a:buNone/>
            </a:pPr>
            <a:r>
              <a:rPr lang="en-US" sz="2550" dirty="0" smtClean="0"/>
              <a:t>Play the oral health education videos and review</a:t>
            </a:r>
          </a:p>
          <a:p>
            <a:pPr algn="just"/>
            <a:r>
              <a:rPr lang="en-US" sz="2000" dirty="0" smtClean="0"/>
              <a:t>Next show the videos on flossing and brushing. After the videos have finished, some of the dental students, dental hygiene students and dental assistants should be standing at the front of the room to review flossing and brushing using the over-sized mouth model and accompanying toothbrush or other aides. </a:t>
            </a:r>
          </a:p>
          <a:p>
            <a:pPr algn="just"/>
            <a:endParaRPr lang="en-US" sz="2000" dirty="0" smtClean="0"/>
          </a:p>
          <a:p>
            <a:pPr algn="just"/>
            <a:endParaRPr lang="en-US" sz="2000" dirty="0"/>
          </a:p>
        </p:txBody>
      </p:sp>
      <p:sp>
        <p:nvSpPr>
          <p:cNvPr id="2" name="Title 1"/>
          <p:cNvSpPr>
            <a:spLocks noGrp="1"/>
          </p:cNvSpPr>
          <p:nvPr>
            <p:ph type="title"/>
          </p:nvPr>
        </p:nvSpPr>
        <p:spPr/>
        <p:txBody>
          <a:bodyPr/>
          <a:lstStyle/>
          <a:p>
            <a:r>
              <a:rPr lang="en-US" dirty="0" smtClean="0">
                <a:solidFill>
                  <a:schemeClr val="accent1"/>
                </a:solidFill>
              </a:rPr>
              <a:t>Step # 4</a:t>
            </a:r>
            <a:endParaRPr lang="en-US" dirty="0">
              <a:solidFill>
                <a:schemeClr val="accent1"/>
              </a:solidFill>
            </a:endParaRPr>
          </a:p>
        </p:txBody>
      </p:sp>
      <p:pic>
        <p:nvPicPr>
          <p:cNvPr id="4" name="Picture 3" descr="https://encrypted-tbn2.gstatic.com/images?q=tbn:ANd9GcSEPriIuS15Zv5h5oPQvQ9SuOOZmrn2N7DfaOPfKblvAru43hA9crQxpXhT">
            <a:hlinkClick r:id="rId2"/>
          </p:cNvPr>
          <p:cNvPicPr/>
          <p:nvPr/>
        </p:nvPicPr>
        <p:blipFill>
          <a:blip r:embed="rId3" cstate="print"/>
          <a:srcRect/>
          <a:stretch>
            <a:fillRect/>
          </a:stretch>
        </p:blipFill>
        <p:spPr bwMode="auto">
          <a:xfrm>
            <a:off x="1219200" y="4038600"/>
            <a:ext cx="2548890" cy="1152488"/>
          </a:xfrm>
          <a:prstGeom prst="rect">
            <a:avLst/>
          </a:prstGeom>
          <a:noFill/>
          <a:ln w="9525">
            <a:noFill/>
            <a:miter lim="800000"/>
            <a:headEnd/>
            <a:tailEnd/>
          </a:ln>
        </p:spPr>
      </p:pic>
      <p:sp>
        <p:nvSpPr>
          <p:cNvPr id="32770" name="AutoShape 2" descr="data:image/jpeg;base64,/9j/4AAQSkZJRgABAQAAAQABAAD/2wCEAAkGBxQSEhQUEBQVEBUVFhQUFhYUFRcUFBkYFBcWGBcYIRsZHCggGB0lHRQUITEhJykrLi4uFx8zODgsNygtLiwBCgoKDg0OGxAQGzclHyQ4NCs3Nzc3NDc0NzYyMSsuNzc3NywsNyw3NDcsMS0rNTQ0MiwsLzAvKzQ0LDcsMjQ0M//AABEIAMoA+QMBIgACEQEDEQH/xAAcAAABBQEBAQAAAAAAAAAAAAAAAQQFBgcDAgj/xABPEAABAwIDBQUDBwUNBgcAAAABAAIDBBEFEiEGEzFBUQciYXGBMlKRFEJikqGxwSMzcoKiFRYXJENTVGNzk7LR0oOUo7PD8CU0VWSExNP/xAAaAQEAAgMBAAAAAAAAAAAAAAAAAwQCBQYB/8QAMREBAAIBAgQDBQcFAAAAAAAAAAECAwQRITFBUQUSYSOBodHwExQikcHh8QYyQnGx/9oADAMBAAIRAxEAPwDRLJbLoGr0GIOWVGVdgxLkQccqMq75EZEHDKlyrvkRkQcMqMqcbtGRA3yoypxu0btA3yoypxu0btA2yoypxkSZEDfKjKu+RJkQcMqSy75EmRBxsksu2VIWoOVkll0ypMqDxZJZe7Isg8JF7sksg8oXqySyBEJUiCSEa9iJPWwL2IUDERJd0n+5RukDHdJd0nu6RukDLdJd0nu6Ru0DPdI3Se7tG7QMt0jdJ7u0btAy3STdJ9u0btAw3STdJ/ukhiQMDEvJjT8xJDEgYGNeTGn5iXkxIGBjXkxp+YV5MKBgWJCxPTCvBiQMy1eS1OzGvBjQNi1eS1OCxeSxBwsksuxavJag5WRZeyElkHiftApWgkMqHW6wOh/5+RRD+1qn4Ni16PqaW/wikeVlsNXhrfzTHTH+rh1+Jsn8WIl35jD6h/TM0sH+EoLpN2tOvZkEXnnqpD+zShv7S4VHadVH83HGPKmkf/zJo1XYRiD/AGMOaz9N4/zC8f8AiG9EJ+QwyOtaMuJk1Fxpry1QTbe0HEHcWlv6NNE3/FUvXGfbbEj7Jk/VFOz74nr0zZfFncZ4I/0YgfvCjK2gq4p2U8uInevy2ZHTNNsxsLkcOvlqg9u2txY8H1Po6lP/ANQI/fLix51J/wBpEPugU23YKuPHEJfRjR+KhMQwiSKpZSmvq5JnlotG1hDc3C9zppr5IEOP4t0qf94A/wCivH7vYt/7r/eR/wDkrD/B3U/+oVPxb/kqhUSZJTEyvrJSHZAWNY5rnXtYd4E66IJOParEm+1FUv8A/l2/6Sds24qh7cFa39GpY/8AxMCffvIrx7OISfrRtP3qINLWtqPkzcRjkm9w09+AvYlosNEDp23knv4pF+rSy/exeqbb4372I1rP7WhgcP2Ix966SYTi7edJL+lG5v3Jm+avBLX0VNM4cRHMGu+B1HwQTUO3Rd7GM0oPSoonx39Q9qlaTaevcPyU+D1nhHPJE74Eu1VImrgP/MYVO3qYw2Ufgo+abCH/AJ6N9Of62FzbeoGiDVP3zYkzWXCS8e9T1Ucv7JAK5ntKhj0qqSupLcTJTkt+s06rPKDCaMn+JV7ojyEVS6Mj9XMFPwMxSHWKvklb0mbHK0+pGb7UFxoO0XDJvZq42/2gdF/jACsNHXQzC8Msco+g9rvuKyiqr6h2lbh9BXdXbswSfEh+vwTCTC8KkN30lbhz/fgfvmjxAu537AQbfu0hjWPUWDzg2wvHcx5Q1Rc1/h3X3/wJ/Jju0FH+fpI61g4uiGY/8Mg/sINQMS8GFZtQdtUGbJWU01M/mBZ9vMOyuHwVwwnbnD6mwiqo8x4Ned0/4PsSglXQrm6FSAAPDVeTGgjHRLm6JSjolydCgjHRrmWKRdCuToUDAtSZU6dEvO7QMsYpIqOmlmbGPybCWta3i7g0adXEBVXslwiV2+qaneXcRGzeZhf5z3AO5EloHkVqlkWQM5KezSWtzEAkDQXPIXPBUTYnY6pbWS1mINaJHXLGhwfZz/aOnCzQGjwJWj2RZBxMWmlrqm7MbDyQ1clZWSsqJX3LcjSA0u4nveFmjoLq82SOIAuTYdToEHGSI2OWwNjYkXAPI25qqbKbD/JZ5aieb5VNJfvlmTLm1dpmOp08gLK2R1Ubjla9jncbBwJt5ArjUYpBG4tkmiY4cWukY1wvw0Jugz3tX2v3DTSQOyyPbeV/DKx3zQervsHmmnZNsjwrJ2/2DT0Ohk9eA8Nea0yKtp5CA2SGRx4APY4n0BTwNQROPwVDoHtozG2YizXSEhrb8ToDrbhooTYXYwUTHPmIlqZLmR4JcACb5QSLnXUnmfRXKySyCrbbVlTDDaip3zyvuA5rQ4Rj3iOZ10HDr4x2w2xIpgZ6n8pVS3L3HvZA7UtB5knieZ8Ar1ZFkFH242jhoWZQBLO8dyPz0DnW1Avy4ngOZDTZHZ2pfG6TEXZjJq2FzGdwHXWwuD9HkPHhd58KgfI2R8Mb5GkFr3MaXgjhZxFwnWVBm+1OyWGxRulqYo2NGlw2zifdGXUnwVU2c2UZVMdJQurKFrTZp3l43HW9tTmA58lfMX2AdV1m/q6kzQi+WAMyZRfRuYO4dTa56qfxbEKehhDpS2GNoysaBqbDRrWjifAIM0lwvF6e+SeKraOUzMpt5t/Epq/aaWLStw+Rg9+A52+dhy9VHbU7Wz4jIIomuZG42ZCzV7zyzW4+XAel1e9h9i5adhdUyOc5wtusxdGwcefF3iNPvQVynxrD6kZRMwE6ZJ2huvTvWB+1TFPQywi9LNLEOW6kzR+kb7s+DU72t2aoWxmSrbGxo+cRZxPQW1J8AqRg2z4lDn4RVzwZLAseHFgJ5WOh+JQW6sxaZ4yVtNTYizpJHupQPUOaT6NVartn8En+dPg8h5SawfWJdGB4Z2ro/HMSpdKylZWRj58WjrdbW1P6oTij2jw+r7pd8nfwLJhl16XJt9qBk3YbF6Ju8wurFTFa43EuW4/s3kxn4lLTdrGJUb93iFOJCNLPY6nl04m9sp9Gp7JsjJCd5h80lM4968DyGu82ey/1BSv2xrom7rE6SHE4eBIaGSeZaQWOPkAgsuC9sFBNYTGSkcf5xuZn1mX+2yvFBXwztzwSMmafnRuDx8QVircHwPEjalmdhlQf5GcZRc8srzY+TX+ihsV7OcSoHGWnzyAaiWlc7NYdWiz/AIAhB9FGNc3RL5+wXtXxGm7s2WraNCJRlk05Z22N/MFaFgPbFQzWbUB9G76Yzx/Xbw/WAQXp8C5bhOaKsimYHwyMlYeDmODm/ELtkQVfbjbiDDBFvWvlfLmyMYWg2Za7iXEWF3Aczr4FUcdr9TUSCKioWue6+UF7pXGwue60N4AE8VL9tuLshpmQsDTPVfk81gZBCzvPANr6lwbbo93RM+xDZl0TJaydjmufeKIOaQ4MbYvdYi/ecAB+h4oGO0u3mI01Mxs+Snq53ueGNjF4qdndBIcXd57728GHgVJbKbST0uHSYjik8k5lOWmidlbmtfLZrQBdxub20a26r1ZsViOJ4g6eqgdTQySC5fJHmZA3QNDWvJzZR09pxKnNqdga/EKlmZ0FNRw2ihja9znsiFgXBoZlLyB1sLNHK5DLcbxqrqHGaeWT8sXFozuEfdNrNbewaNB6czdTm2W08lVBHDCHMoYBHACdN9Ixg7zuuguG8rgnUi2hbR9lXymohLJWwUsMMcAja0mTKxz3OIJ0zOL+Jv11RtX2WOqnRNgqGUtPBHu4otyX2ubveXbwXc42ufohBW+zV0eGYfU4lK0ZpDuYG8C/KToPAvvfwjuqEwS1Mz6iaGarzvLpTE11y4jhmDHBtu7pbgAFsm1HZjJVNp4oqtsEFNE2OOIwl+tu/ISJBdzrdPvKZ7Pdk01PNG59c50LXZ3xxCSHPbgDaQixIF/DRBK9mmxEFO1tYYZIppGd1kr2yGNrvKNtnOFr9OHVW7aDGYqOnfPObNYOHNzj7LR1JOiklk/afs1ilfO0RRsNNGQI271oJJ0dK8G3W1hewHUlBnNXtFUVtW6WWqdR7wnvB8rY42gHK20epHAXtqSSVdsCxGfDslViOIuqIHszU8MMkkrqi+mYiVrS1g0N9AbjXkbnhPZhQRwRxzQMqHtAL5HZg5zuJ4H2eQb0WO9qW9/dKoEwLLENhFrNELRaPLyy+XMuQW2q7Zal5caakYGN4l5fKQOri3KGqT2T7X9/NHDWQti3jmsbJE4loc82aHNdqASQLgnj01UM3tYip6JsFFSbhwZku9zTE0kWL9NZDxPetfmq/svgHycMxDEWuhp4XNfFG4ZZaiVpzRsa065bgEuOlh0uQG/YxjlPSBhqpmQB7srS82ubXPoOvDh1TqjrI5m5oZGSt95jg8fEFfMWNY5JiNWJayURNc4NBs57IY78Gtbq63xceNuTV8u4qXfufNM4B4EMjA6OV97W7rdSSbgDnpprZB9WkLN9s+zmermdNHVZieEcwOVg91pb7I9Dfqr3gZm+TQfKrb/dR721rbzKM/DTjfhonrnAAk6Aaknggq2x2xUNA2/52Yjvyka+TR81vh8bqw1bX5HbrLnscme+TNbS9tbX6LtDK17Q5jg9p1BaQQfUcV6QmNmVw7A1lZUGXFpQWtOjInXBHRug3bfTMftWhUeFxwsEcTGxsaLBrRYKRsm2I0pljexsj4S5pAkjtnbfmLgi/ogqm1uP0tGCJTnktpEyxefP3R4n7VS8JoWYsHOmohGzXLM02vr7INgSfEaaKy4L2WRRyukq5TWHMS0OGVp8X3JLz628Fem04AAaAANAALAIMZk2PraI5sOqXZeO6k1YfDhb7L+KWLbosIjxaldEeG8YC5h9L3H6pPktG2lx6lpG/l3gOtcRt70h8m8h4mwWf0u0r6+cxMot7CbA63c0H5znHucNcvwJQOanZmixBmenfHKPCxI+GrT4EBRUFPimFn+JzudGOEM95YvIc2/qn1TzFezrdv3tDI+lkHDKTl8tDcDw4eC4U+2VXR/k8Ug30fDfRgfEj2Xfs+qDvJtnh1bZmN0Zo5ToKhgLmE/2jO8PI5h1TbFuygyM32GTx1sR1aMzQ/0eO44/VVgZQUOJRl1M9j/eA4i/JzDq31Cq0+ydXh7zLh80lMb65Dmid4OYbg+Wvkgpphq8PlOQzUko4gZo3H0+cPiFK/wj4t/Sn/3cP+hXGn7SmPaIMfo2uZwFRE3PHfqW+0w+LTfwCc7nZn+kD++nQa9uxe9he1r21t0uvSEIBCEIBCEIBCEIBCEIBNMSwuCoblqIY529JWNeP2honaEEPh+ytFA7NBSU8TvebEwO+NrhUvtC7O6vEKgSsqoywWayKRjmtiaSMxBaTnJ4m4F7AXAtbTEIPmjtA2ZfRTFrIJW08bGNbO5pLZSBd8jnDugl7nADSwaABotw2P2TpqWGB7YIm1AhjD5cg3hdkbnN+Iub3srM4XFjqDoQeCVBzmmaxpc8hjWglznGwAHEkngFkm2+2Zqrw05LIBxPB0vn0Z4c+fRTvaRR18xDY2Z6YW7sJLnl3V7bA6HgBcC1z4ULGsLNM5sT3Ay5Q6RosWsLtWsvzdbU8u8LdTS1GS3GIjaHU+C6LBHly2tFrzyjt6z6/wDOHU6HyzDjG4ONOZG7wNDg4EfSZqAeHEfcbajsPtGa2FxkaGyRuDH5fZdcXDh08lQsC2DdPAyofOyCNwLjmZchrSRe5cBYgXv4rli20bIojSYbmZDrvJjpLKToTf5oNuOhI0Fhxxx2nHxnl2WNZhxa72WPackTxttMRHHr37RG892wwzNeLsc14uRdpDhcaEacwV7WDYbPVUjW1EO8ijcbB9rxOsbWI4Hpr42WobK7X/KYS+oZ8nDS1plJAgc5xsA0uNwb8tbdVYx54twnhLTa3wi+CPPS0Wrvt679tvl+S02XCsp87HMDnRlzSM7CA9txxBIIuF3Qp2nZjR9kzd859VUPqGE3AsWyO/Tfck+lvwV9ocMigYI4WNjYODWgAKQskcEDGWAFUXaraShhuxzt+/gWRAPt1ub5R5Xuora+hxmomMLm3icTl3DskBbf57ic17WuHegKe7PdlMbLOrX70/zbLtjHmfad9g8EFbGzEFR/GcKmdTyNNu5duV2hylvzeI4aG/NPKLbmopCIsXhLm+yKiJtweXebwPpY+BWow4XHGwMiY2No0DWgNA9Ao3E8HZICHNDgeIIuEEHJhNJXx7ymex4Ol2G7fIji0+BGnRQH8GcfuQ/UamuJbES00hmwyV1NIOLQe4egI108CCPBcv3xY5/NxfUZ/qQbuhCEAhCEAhCEAhCEAhCEAhCEAhCEAhCEAq7tHsbT1l3EbqU/ysejj0zDg/gOOtuBCsSF5asWjaUmLNkxW8+OdpZP2gRVcTGQluSjjaxjDGbtdlAAMh4h2g0Ol+BJ1VYwemgkLm1EzqdxH5N+UOizfT5geI0HMrfXsBBDgCCLEHUEHlZV2j2JpI5zM2PXQtYTeJjveDevDTgOVlVvp5m28N9pPGqY8E4712mOU16z679e88d+yI2H2Plpy91TICx4Ldww54njhndmFjpwsL24nkqt2gY22WQU8ADYKfugNADS8aEgDk3Vo/WV07Q9pfk0W6iNppQQCOLGcC/wJ4DxueSySle1rgXMEgGuQkhptwBtqW9RpdR5rRWPs6r3heLLnvOtzcZ6R8N/0j3tV7MKaobTl8zzuXW3MbtcrRxdc6hp5N4aX5q20lbHLm3UjJMpyuyODsp6Gx0KxKsxisrjkzSSjhuoWkRgdMjOI/SuprZ/ZSugcJ87KANF3OlePZHEOa24LfBxHoVnjyztEVjeFTW+G1m1subLWt55RH1vP+9ubWkKDwLaqnqnuijkzSN6tLA+w1cwEklt76cfTVTqt1tFo3hz2XFfFby3jafV5KbVdUyNpfI9sbRxc9wa0ep0C61LCWkNOUkEA2vY8jbmvnzbjC62Cb+PvfUAn8nMSTGfADhG76PwuvUbRsc7T6WK4gDqp30e5Hf9Nw182grP8b2/rKi4DxTsPzYe6beLz3r+VlCYVhE9SbU8T5eVwLMHm490eV7q+4H2UOdZ1ZLlH83D9xe4fcB5oM+w3EpoZc8D3CRx1Au8yc7Fuufn4q4/vjxL+hf8Cb/UtQwbZempRaCJrOrrXefNx1PqVJbkdEEghCEAhCEAhCEAhCRAqEiECoSIQCEIQCEIugEJLougVCS6LoIDanZOGtFz+SlAs2VoubdHD5w4+XJMcL7O6SKxkDql39YbM+q2w+N1blyq4i9jmte6MuBAe22ZpPMXFrrCcdZnfbit01uorT7KLzFfr3+5BY5tFS4czIA3PbuwxBrT4E20YPE+l1lW0W0s9Y68zsrAbtjbpG3xPvHxPpZOqzZCsFSYcjpnHvb3XI4H55eeB6g6+asMeGUWFAPq3CrqeLY2gENPIhp0H6TvQKnecl+fCHSaWmk0kROP2mS3GNuf7R6zxQ+y+xk85bK8mkib3hIe7Jprdo5fpH7VodBtdSPmFOyXO6wAkNsj3DkHCwLuegseSy/aPauorCQ87uLlEw939Y8Xnz08Aof5M/JvMjt2HBuexy5uQzcLrGuWKcKQnzeHX1cebVW2nlER039es/UPolN6yjjlaWSsbIw8WvaHNPmDoqPsHtrvMtPVu7/COQ/P6Nd9Loefnx0BXqXi8bw5LV6TJpsk48kfubw0jGABjQ0DgALALrZekLNWUjabtGpqR74mtfPMw5XNAyNabXsXO9OAKqf8Lsv9Fj/vnf6FpeM7MUtU9r6iFkj2cHG4Nuht7Q8DcLz+9aj/AKLB/dM/yQTiEJECoSIQCEJECoSXSEoFui68Fy8l6DpdJmUJje01NSC9RK1h5MHekPk0a+vBZzj3arK+7aOMQj+cks6T0b7LfW6DYcyW6oHZtteaqMxVDs08euY8ZGX0d5i9j6HmrsJUDi6QuTOqrmRtLpHNjaOLnENA9SqZjXadTRXEAdUu+j3Y/rHj6AoL6ZFFYxtFT0wvUSsj6NJu8+TRqfgsaxntBrKi4a8U7D82LR1vF573wsqs9xJJcSSdSSbk+ZPFBqeM9rIFxRwl305tG+YY03PqQoPA+0qqZUiSqeZond17A1rQ0e80AcR48Rp0tTKSkfKbRMc/yGg8ydArbgWwjpCDUOLR7sfH1cR9w9UG30VYyVjXxuD2OAc1w1BB4FOAVDbPYfHTxNihbkY29hcnibk3JubkkqYag8VcJexzA50Zc0gPZbM244i/MLCNocIlpZ3Rz3c494P1IkB+dc6k9eYK3xRO0uAx1kJjfo4axv5sd18uo5qDPi88cOba+FeI/dMm1v7Z5/NkeCYAKqGUwyXqI+8ICAA9nMtN9T/3zBU12fUVU5zmGLPSSXbM2a7WdLtuL5x4DlrawtM7J7AOhkZNUS2ew3ayIm3q7iQRyHVW/HcZjpIjLMdBo1o9pzuTQOv3cVFjw7RFrcNmy1vik5LWwYPxxblw5T6d+8T09VMrdnaLDGunmvUvzHcRyWtfi0W+dbS7j8Lp1sPtsah25qi1spJMbgMrXA65LcnDl1A68c6x7GZKuUyzHwa0eyxvJo/E8yrRsZsM+Ytnqs0UYIcxmrZH21BPNjftPgsKZJm+2OOCxqdHippZtrb73nr2ntH692qoXL5UzPkztz2Jy5hmsOOnFdVfcjMTHMIQhHhUJEl0CouvJKQuQerpCVzL1xnqWtBc4hrRqSSAB6nggcFy5ukVEx7tMpobtgvVP+j3Yx+sePoCs5x3bKrqrh8m7Yf5OK7G+p4u9Sg1nH9u6Slu0v30g/k4rON/E+y31N1nGPdo9VPdsVqVh9w3kPm88PQBUxemtvro0e842Hpzd6AoB7ySS4lxOpJNyfEk8V3oaGSY2iaXdXHRg83H8LleWSxt4NM56v7sf1Rq71KWpxGWQWc4hvut7rfKwQWjA20tBI2aacyzMvaOH2RcEEH3tCeJA8E7xXtNnfcUzGwj3nd9/wAPZH2qhgLrS0z5DaJpefAaDzPAIOtfiEs7s08j5T1e4m3kOA9E2v8Abw6q0YZsZI+xldlHus1P1j+AVzwbZGOL2WAHrxd8TqgznD9np5uDd2Or9D9Xj8bK24TsIwWMl5T9L2fqj8brQKTCQOSlIaMDkgr+H4C1oAAAA5W0U5TUIHJPmQrs1iDxFHZdggBKgVCEIPEzyGkgFxAJDRa5sOAvpcrCdo8blq5i+bu5btbHyYL6t89NT1+C3lVLG9goKmczF74s1s7WBoDnD51yDa4tfyUGfHa8bVbjwfWYNNktbLHThPb+WT0FYYXZ2tY5w9kvbnDT1DToT53snFbj9VN+dqJXjpmyt+DbD7Fb8eZhtBdkULaqo6SOMjWHq65tf6IF/LiqXJJLUyakFx4ezHG0fY1jR/3qqVqzX8O7qsGWmo9tOPaO9tt/dz4e+DejndFI2SIlr2uBaW8c3434W53st9weokkhjfNGYZHNBcw8j+F+NuOuqzzZ2bDaC0kswqqjrGxz2M8Gm1r/AEifgpGp7UYgfycEjx1c5rNPAC/4KfDNccfis0/itM2utEYcU7R/lPDf89uC/IXDD61k0bJYjmY8BzT+HgRwI8E4V1y1qzWdp5vBK8ly5ueoXHNp6akH5eUNdyYO9If1Rr6nRHibL0xxLFYoG555GxN6uNr+A5k+AWWY92oyvu2kYIW+++zpPQey37VRK2skmcXzPdK4/OeS4/bwHgg03Hu1Nou2jj3h/nJbtb6N4n1ss9xjHaiqN6iV0nRvBg8mjQKMc4DjouDqm/si/jyQOCVwfU+6M33Lxui72jf7l2ZHZByaHHUldgzmdT1OpXamgdIbRtLz9Eaep4BWHDdj5X2MhyDozU/E6fYgrKk6DAp5eDMg6v0/Z4/Gy0TB9kI49WsF+p1d8TqrRR4OByQZ9hOwzdDLeQ+Ojfqj8bq54fgDWgANAA5AWCscFEByTtkCCNpsOA5J/HTAJy1i6BqDk2NdA1egEtkCAJbJUqBEqEIBCEqBEjm3BB56dOK9IQYPtbgpoqh0bj3HXfG4n2mk8zzcDofjzUXHA53ssc/9FrnfcF9EviaSCQCRwJAJF16AVSdJEzvu6XH/AFHeuOKzTeY678/gwCHA6l/s085/2Tx94TpmydaeFLL65W/eQt1Qn3Svdhb+pM/SkfH5woXZ3Q11K50U8LmwPu4EvjOR/WwcTZ3A+Nj1V9QhWKU8kbQ0uq1M6jJOS0REz2/lgmPdolVUXbERSsPKM3kI8XnX6oCqDnEkkkknUk6knrfmvEkgHE2XB05Psi3iVmrnD3gcTZN3VBPsj1KRsHN2pTqlpnPNommQ/RGg8zwHqUDUQ31cbrsGgKzYbsfK+xldkHus1d9Y6D4FXHB9kY49WsF/eOrvidUGeUGBzy+yzIOr9P2eP3K04VsO3Qy3lPjo36o4+t1oNJhAHJSsFCByQVvD9n2tAAaAByAsFOU2GgclKR09l3bGgaRUoCcsiXUNXsBB4DF6AXqyWyBLJbISoESoQgEIQgEISoBCEIBCEIBCEIEQhCAQhCD5KbCBq7j4qYw/AZ5bZWZB70nd/Z4n7FL7DwtLC8taXZiMxAzW6X4q/UDR0CCqYXsO3Qy3lPQ91n1Rx9SVccPwFrQAGgAcABYfBS1K0KShCBlTYaByUhFSAJwwLs1BzZCurWL0F6CBA1egEqVAlkqEIBKhCAQhCAQhKgEIQgEIQgEIQgEIQgEIQgEiVIgEJChB/9k="/>
          <p:cNvSpPr>
            <a:spLocks noChangeAspect="1" noChangeArrowheads="1"/>
          </p:cNvSpPr>
          <p:nvPr/>
        </p:nvSpPr>
        <p:spPr bwMode="auto">
          <a:xfrm>
            <a:off x="6350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6" name="Picture 5" descr="http://piggybankblog.com/wp-content/uploads/2013/04/review3.jpg">
            <a:hlinkClick r:id="rId4" tgtFrame="&quot;_blank&quot;"/>
          </p:cNvPr>
          <p:cNvPicPr/>
          <p:nvPr/>
        </p:nvPicPr>
        <p:blipFill>
          <a:blip r:embed="rId5" cstate="print"/>
          <a:srcRect/>
          <a:stretch>
            <a:fillRect/>
          </a:stretch>
        </p:blipFill>
        <p:spPr bwMode="auto">
          <a:xfrm>
            <a:off x="4953000" y="3886200"/>
            <a:ext cx="2514600" cy="1676400"/>
          </a:xfrm>
          <a:prstGeom prst="rect">
            <a:avLst/>
          </a:prstGeom>
          <a:ln>
            <a:solidFill>
              <a:schemeClr val="tx1"/>
            </a:solidFill>
          </a:ln>
          <a:effectLst>
            <a:softEdge rad="11250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685800" y="609600"/>
            <a:ext cx="8229600" cy="1143000"/>
          </a:xfrm>
          <a:prstGeom prst="rect">
            <a:avLst/>
          </a:prstGeom>
        </p:spPr>
        <p:txBody>
          <a:bodyPr>
            <a:normAutofit fontScale="825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1" u="none" strike="noStrike" kern="1200" cap="none" spc="0" normalizeH="0" baseline="0" noProof="0" dirty="0" smtClean="0">
                <a:ln>
                  <a:noFill/>
                </a:ln>
                <a:solidFill>
                  <a:schemeClr val="tx1"/>
                </a:solidFill>
                <a:effectLst>
                  <a:outerShdw blurRad="31750" dist="25400" dir="5400000" algn="tl" rotWithShape="0">
                    <a:srgbClr val="000000">
                      <a:alpha val="25000"/>
                    </a:srgbClr>
                  </a:outerShdw>
                </a:effectLst>
                <a:uLnTx/>
                <a:uFillTx/>
                <a:latin typeface="+mj-lt"/>
                <a:ea typeface="+mj-ea"/>
                <a:cs typeface="+mj-cs"/>
              </a:rPr>
              <a:t>        </a:t>
            </a:r>
            <a:r>
              <a:rPr kumimoji="0" lang="en-US" sz="3200" b="1" i="1" u="none" strike="noStrike" kern="1200" cap="none" spc="0" normalizeH="0" baseline="0" noProof="0" dirty="0" smtClean="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rPr>
              <a:t>It’s Dental Flossophy Charlie Brown </a:t>
            </a:r>
            <a:br>
              <a:rPr kumimoji="0" lang="en-US" sz="3200" b="1" i="1" u="none" strike="noStrike" kern="1200" cap="none" spc="0" normalizeH="0" baseline="0" noProof="0" dirty="0" smtClean="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rPr>
            </a:br>
            <a:r>
              <a:rPr kumimoji="0" lang="en-US" sz="3200" b="1" i="1" u="none" strike="noStrike" kern="1200" cap="none" spc="0" normalizeH="0" baseline="0" noProof="0" dirty="0" smtClean="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rPr>
              <a:t>			</a:t>
            </a:r>
            <a:r>
              <a:rPr kumimoji="0" lang="en-US" sz="3200" b="1" i="1" u="none" strike="noStrike" kern="1200" cap="none" spc="0" normalizeH="0" noProof="0" dirty="0" smtClean="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rPr>
              <a:t>       </a:t>
            </a:r>
            <a:r>
              <a:rPr kumimoji="0" lang="en-US" sz="2900" i="1" u="none" strike="noStrike" kern="1200" cap="none" spc="0" normalizeH="0" baseline="0" noProof="0" dirty="0" smtClean="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rPr>
              <a:t>&amp;</a:t>
            </a:r>
            <a:r>
              <a:rPr kumimoji="0" lang="en-US" sz="3200" b="1" i="1" u="none" strike="noStrike" kern="1200" cap="none" spc="0" normalizeH="0" baseline="0" noProof="0" dirty="0" smtClean="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rPr>
              <a:t/>
            </a:r>
            <a:br>
              <a:rPr kumimoji="0" lang="en-US" sz="3200" b="1" i="1" u="none" strike="noStrike" kern="1200" cap="none" spc="0" normalizeH="0" baseline="0" noProof="0" dirty="0" smtClean="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rPr>
            </a:br>
            <a:r>
              <a:rPr kumimoji="0" lang="en-US" sz="3200" b="1" i="1" u="none" strike="noStrike" kern="1200" cap="none" spc="0" normalizeH="0" noProof="0" dirty="0" smtClean="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rPr>
              <a:t>        </a:t>
            </a:r>
            <a:r>
              <a:rPr kumimoji="0" lang="en-US" sz="3200" b="1" i="1" u="none" strike="noStrike" kern="1200" cap="none" spc="0" normalizeH="0" baseline="0" noProof="0" dirty="0" smtClean="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rPr>
              <a:t>Tooth Brushing with Charlie Brown </a:t>
            </a:r>
            <a:endParaRPr kumimoji="0" lang="en-US" sz="3200" b="1" i="0" u="none" strike="noStrike" kern="1200" cap="none" spc="0" normalizeH="0" baseline="0" noProof="0" dirty="0">
              <a:ln>
                <a:noFill/>
              </a:ln>
              <a:solidFill>
                <a:schemeClr val="accent6">
                  <a:lumMod val="50000"/>
                </a:schemeClr>
              </a:solidFill>
              <a:effectLst>
                <a:outerShdw blurRad="31750" dist="25400" dir="5400000" algn="tl" rotWithShape="0">
                  <a:srgbClr val="000000">
                    <a:alpha val="25000"/>
                  </a:srgbClr>
                </a:outerShdw>
              </a:effectLst>
              <a:uLnTx/>
              <a:uFillTx/>
              <a:latin typeface="+mj-lt"/>
              <a:ea typeface="+mj-ea"/>
              <a:cs typeface="+mj-cs"/>
            </a:endParaRPr>
          </a:p>
        </p:txBody>
      </p:sp>
      <p:pic>
        <p:nvPicPr>
          <p:cNvPr id="3" name="Picture 2" descr="http://www.toonarific.com/pics_root/00001796/itsdentalflossophycharlie5.jpg">
            <a:hlinkClick r:id="rId2"/>
          </p:cNvPr>
          <p:cNvPicPr>
            <a:picLocks noChangeAspect="1" noChangeArrowheads="1"/>
          </p:cNvPicPr>
          <p:nvPr/>
        </p:nvPicPr>
        <p:blipFill>
          <a:blip r:embed="rId3" cstate="print"/>
          <a:srcRect/>
          <a:stretch>
            <a:fillRect/>
          </a:stretch>
        </p:blipFill>
        <p:spPr bwMode="auto">
          <a:xfrm>
            <a:off x="304800" y="1905000"/>
            <a:ext cx="4025012" cy="2847976"/>
          </a:xfrm>
          <a:prstGeom prst="rect">
            <a:avLst/>
          </a:prstGeom>
          <a:noFill/>
          <a:ln>
            <a:solidFill>
              <a:schemeClr val="accent6">
                <a:lumMod val="60000"/>
                <a:lumOff val="40000"/>
              </a:schemeClr>
            </a:solidFill>
          </a:ln>
          <a:effectLst>
            <a:outerShdw blurRad="50800" dist="38100" dir="8100000" algn="tr" rotWithShape="0">
              <a:prstClr val="black">
                <a:alpha val="40000"/>
              </a:prstClr>
            </a:outerShdw>
          </a:effectLst>
        </p:spPr>
      </p:pic>
      <p:pic>
        <p:nvPicPr>
          <p:cNvPr id="4" name="Picture 2"/>
          <p:cNvPicPr>
            <a:picLocks noChangeAspect="1" noChangeArrowheads="1"/>
          </p:cNvPicPr>
          <p:nvPr/>
        </p:nvPicPr>
        <p:blipFill>
          <a:blip r:embed="rId4" cstate="print"/>
          <a:srcRect/>
          <a:stretch>
            <a:fillRect/>
          </a:stretch>
        </p:blipFill>
        <p:spPr bwMode="auto">
          <a:xfrm>
            <a:off x="4648200" y="1905000"/>
            <a:ext cx="4222979" cy="2793944"/>
          </a:xfrm>
          <a:prstGeom prst="rect">
            <a:avLst/>
          </a:prstGeom>
          <a:noFill/>
          <a:ln w="9525">
            <a:solidFill>
              <a:schemeClr val="accent6">
                <a:lumMod val="60000"/>
                <a:lumOff val="40000"/>
              </a:schemeClr>
            </a:solidFill>
            <a:miter lim="800000"/>
            <a:headEnd/>
            <a:tailEnd/>
          </a:ln>
          <a:effectLst>
            <a:outerShdw blurRad="50800" dist="38100" dir="8100000" algn="tr" rotWithShape="0">
              <a:prstClr val="black">
                <a:alpha val="40000"/>
              </a:prstClr>
            </a:outerShdw>
          </a:effectLst>
        </p:spPr>
      </p:pic>
      <p:sp>
        <p:nvSpPr>
          <p:cNvPr id="6" name="Rectangle 5"/>
          <p:cNvSpPr/>
          <p:nvPr/>
        </p:nvSpPr>
        <p:spPr>
          <a:xfrm>
            <a:off x="1600200" y="5105400"/>
            <a:ext cx="7086600" cy="2308324"/>
          </a:xfrm>
          <a:prstGeom prst="rect">
            <a:avLst/>
          </a:prstGeom>
        </p:spPr>
        <p:txBody>
          <a:bodyPr wrap="square">
            <a:spAutoFit/>
          </a:bodyPr>
          <a:lstStyle/>
          <a:p>
            <a:r>
              <a:rPr lang="en-US" dirty="0" smtClean="0"/>
              <a:t>These videos are available on the YouTube links below:</a:t>
            </a:r>
          </a:p>
          <a:p>
            <a:r>
              <a:rPr lang="en-US" dirty="0" smtClean="0"/>
              <a:t> </a:t>
            </a:r>
            <a:r>
              <a:rPr lang="en-US" dirty="0" smtClean="0">
                <a:hlinkClick r:id="rId5"/>
              </a:rPr>
              <a:t>http://www.youtube.com/watch?v=UXvREOqe1_M</a:t>
            </a:r>
            <a:endParaRPr lang="en-US" dirty="0" smtClean="0"/>
          </a:p>
          <a:p>
            <a:r>
              <a:rPr lang="en-US" dirty="0" smtClean="0"/>
              <a:t> </a:t>
            </a:r>
            <a:r>
              <a:rPr lang="en-US" dirty="0" smtClean="0">
                <a:hlinkClick r:id="rId6"/>
              </a:rPr>
              <a:t>http://www.youtube.com/watch?v=4AwIGgywfSg</a:t>
            </a:r>
            <a:endParaRPr lang="en-US" dirty="0" smtClean="0"/>
          </a:p>
          <a:p>
            <a:endParaRPr lang="en-US" dirty="0" smtClean="0"/>
          </a:p>
          <a:p>
            <a:r>
              <a:rPr lang="en-US" dirty="0" smtClean="0"/>
              <a:t> </a:t>
            </a:r>
          </a:p>
          <a:p>
            <a:endParaRPr lang="en-US" dirty="0" smtClean="0"/>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09800"/>
            <a:ext cx="8839200" cy="3877985"/>
          </a:xfrm>
          <a:prstGeom prst="rect">
            <a:avLst/>
          </a:prstGeom>
        </p:spPr>
        <p:txBody>
          <a:bodyPr wrap="square">
            <a:spAutoFit/>
          </a:bodyPr>
          <a:lstStyle/>
          <a:p>
            <a:endParaRPr lang="en-US" dirty="0" smtClean="0"/>
          </a:p>
          <a:p>
            <a:endParaRPr lang="en-US" dirty="0"/>
          </a:p>
          <a:p>
            <a:endParaRPr lang="en-US" b="1" dirty="0" smtClean="0"/>
          </a:p>
          <a:p>
            <a:pPr algn="ctr"/>
            <a:endParaRPr lang="en-US" dirty="0" smtClean="0"/>
          </a:p>
          <a:p>
            <a:pPr algn="ctr"/>
            <a:endParaRPr lang="en-US" dirty="0" smtClean="0">
              <a:solidFill>
                <a:schemeClr val="tx1">
                  <a:lumMod val="75000"/>
                  <a:lumOff val="25000"/>
                </a:schemeClr>
              </a:solidFill>
            </a:endParaRPr>
          </a:p>
          <a:p>
            <a:pPr algn="ctr"/>
            <a:r>
              <a:rPr lang="en-US" dirty="0" smtClean="0">
                <a:solidFill>
                  <a:schemeClr val="tx1">
                    <a:lumMod val="75000"/>
                    <a:lumOff val="25000"/>
                  </a:schemeClr>
                </a:solidFill>
              </a:rPr>
              <a:t>    Presented by:   </a:t>
            </a:r>
          </a:p>
          <a:p>
            <a:pPr algn="ctr"/>
            <a:endParaRPr lang="en-US" b="1" dirty="0" smtClean="0">
              <a:solidFill>
                <a:schemeClr val="accent6">
                  <a:lumMod val="50000"/>
                </a:schemeClr>
              </a:solidFill>
            </a:endParaRPr>
          </a:p>
          <a:p>
            <a:pPr algn="ctr"/>
            <a:r>
              <a:rPr lang="en-US" sz="2000" b="1" dirty="0" smtClean="0">
                <a:solidFill>
                  <a:schemeClr val="accent6">
                    <a:lumMod val="50000"/>
                  </a:schemeClr>
                </a:solidFill>
              </a:rPr>
              <a:t>    Dr</a:t>
            </a:r>
            <a:r>
              <a:rPr lang="en-US" sz="2000" b="1" dirty="0">
                <a:solidFill>
                  <a:schemeClr val="accent6">
                    <a:lumMod val="50000"/>
                  </a:schemeClr>
                </a:solidFill>
              </a:rPr>
              <a:t>. Winifred J. Booker – CEO &amp; Director of </a:t>
            </a:r>
            <a:r>
              <a:rPr lang="en-US" sz="2000" b="1" dirty="0" smtClean="0">
                <a:solidFill>
                  <a:schemeClr val="accent6">
                    <a:lumMod val="50000"/>
                  </a:schemeClr>
                </a:solidFill>
              </a:rPr>
              <a:t>Development</a:t>
            </a:r>
          </a:p>
          <a:p>
            <a:pPr algn="ctr"/>
            <a:r>
              <a:rPr lang="en-US" sz="2000" b="1" dirty="0" smtClean="0">
                <a:solidFill>
                  <a:schemeClr val="accent6">
                    <a:lumMod val="50000"/>
                  </a:schemeClr>
                </a:solidFill>
              </a:rPr>
              <a:t> Dr</a:t>
            </a:r>
            <a:r>
              <a:rPr lang="en-US" sz="2000" b="1" dirty="0">
                <a:solidFill>
                  <a:schemeClr val="accent6">
                    <a:lumMod val="50000"/>
                  </a:schemeClr>
                </a:solidFill>
              </a:rPr>
              <a:t>. Leslie E. Grant – Director of Advocacy &amp; </a:t>
            </a:r>
            <a:r>
              <a:rPr lang="en-US" sz="2000" b="1" dirty="0" smtClean="0">
                <a:solidFill>
                  <a:schemeClr val="accent6">
                    <a:lumMod val="50000"/>
                  </a:schemeClr>
                </a:solidFill>
              </a:rPr>
              <a:t>Outreach</a:t>
            </a:r>
          </a:p>
          <a:p>
            <a:pPr algn="ctr"/>
            <a:r>
              <a:rPr lang="en-US" sz="2000" b="1" dirty="0" smtClean="0">
                <a:solidFill>
                  <a:schemeClr val="accent6">
                    <a:lumMod val="50000"/>
                  </a:schemeClr>
                </a:solidFill>
              </a:rPr>
              <a:t>           Mrs. Sherry Holland Senter - Education Resource Consultant</a:t>
            </a:r>
          </a:p>
          <a:p>
            <a:pPr algn="ctr"/>
            <a:endParaRPr lang="en-US" sz="2000" b="1" dirty="0" smtClean="0">
              <a:solidFill>
                <a:schemeClr val="tx1">
                  <a:lumMod val="75000"/>
                  <a:lumOff val="25000"/>
                </a:schemeClr>
              </a:solidFill>
            </a:endParaRPr>
          </a:p>
          <a:p>
            <a:pPr algn="ctr"/>
            <a:endParaRPr lang="en-US" sz="2000" b="1" dirty="0" smtClean="0">
              <a:solidFill>
                <a:schemeClr val="tx1">
                  <a:lumMod val="75000"/>
                  <a:lumOff val="25000"/>
                </a:schemeClr>
              </a:solidFill>
            </a:endParaRPr>
          </a:p>
          <a:p>
            <a:pPr algn="ctr"/>
            <a:endParaRPr lang="en-US" sz="2000" b="1" dirty="0">
              <a:solidFill>
                <a:schemeClr val="tx1">
                  <a:lumMod val="75000"/>
                  <a:lumOff val="25000"/>
                </a:schemeClr>
              </a:solidFill>
            </a:endParaRPr>
          </a:p>
        </p:txBody>
      </p:sp>
      <p:pic>
        <p:nvPicPr>
          <p:cNvPr id="53251" name="Picture 3"/>
          <p:cNvPicPr>
            <a:picLocks noChangeAspect="1" noChangeArrowheads="1"/>
          </p:cNvPicPr>
          <p:nvPr/>
        </p:nvPicPr>
        <p:blipFill>
          <a:blip r:embed="rId2" cstate="print"/>
          <a:srcRect/>
          <a:stretch>
            <a:fillRect/>
          </a:stretch>
        </p:blipFill>
        <p:spPr bwMode="auto">
          <a:xfrm>
            <a:off x="2743200" y="685800"/>
            <a:ext cx="3676650" cy="2343150"/>
          </a:xfrm>
          <a:prstGeom prst="rect">
            <a:avLst/>
          </a:prstGeom>
          <a:ln w="228600" cap="sq" cmpd="thickThin">
            <a:solidFill>
              <a:schemeClr val="accent1">
                <a:lumMod val="75000"/>
              </a:schemeClr>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uring the program"/>
          <p:cNvPicPr>
            <a:picLocks noChangeAspect="1" noChangeArrowheads="1"/>
          </p:cNvPicPr>
          <p:nvPr/>
        </p:nvPicPr>
        <p:blipFill>
          <a:blip r:embed="rId2" cstate="print"/>
          <a:srcRect/>
          <a:stretch>
            <a:fillRect/>
          </a:stretch>
        </p:blipFill>
        <p:spPr bwMode="auto">
          <a:xfrm>
            <a:off x="685800" y="1066800"/>
            <a:ext cx="5105400" cy="2819400"/>
          </a:xfrm>
          <a:prstGeom prst="rect">
            <a:avLst/>
          </a:prstGeom>
          <a:noFill/>
          <a:ln>
            <a:solidFill>
              <a:schemeClr val="accent1">
                <a:lumMod val="75000"/>
              </a:schemeClr>
            </a:solidFill>
          </a:ln>
        </p:spPr>
      </p:pic>
      <p:pic>
        <p:nvPicPr>
          <p:cNvPr id="3" name="Picture 4" descr="lunch boxes"/>
          <p:cNvPicPr>
            <a:picLocks noChangeAspect="1" noChangeArrowheads="1"/>
          </p:cNvPicPr>
          <p:nvPr/>
        </p:nvPicPr>
        <p:blipFill>
          <a:blip r:embed="rId3" cstate="print"/>
          <a:srcRect/>
          <a:stretch>
            <a:fillRect/>
          </a:stretch>
        </p:blipFill>
        <p:spPr bwMode="auto">
          <a:xfrm>
            <a:off x="6096000" y="1066800"/>
            <a:ext cx="2286000" cy="2819400"/>
          </a:xfrm>
          <a:prstGeom prst="rect">
            <a:avLst/>
          </a:prstGeom>
          <a:noFill/>
          <a:ln>
            <a:solidFill>
              <a:schemeClr val="accent1">
                <a:lumMod val="75000"/>
              </a:schemeClr>
            </a:solidFill>
          </a:ln>
        </p:spPr>
      </p:pic>
      <p:sp>
        <p:nvSpPr>
          <p:cNvPr id="4" name="Rectangle 3"/>
          <p:cNvSpPr/>
          <p:nvPr/>
        </p:nvSpPr>
        <p:spPr>
          <a:xfrm>
            <a:off x="533400" y="3810000"/>
            <a:ext cx="8229600" cy="2185214"/>
          </a:xfrm>
          <a:prstGeom prst="rect">
            <a:avLst/>
          </a:prstGeom>
        </p:spPr>
        <p:txBody>
          <a:bodyPr wrap="square">
            <a:spAutoFit/>
          </a:bodyPr>
          <a:lstStyle/>
          <a:p>
            <a:r>
              <a:rPr lang="en-US" dirty="0" smtClean="0"/>
              <a:t>           </a:t>
            </a:r>
          </a:p>
          <a:p>
            <a:r>
              <a:rPr lang="en-US" dirty="0" smtClean="0"/>
              <a:t>  </a:t>
            </a:r>
            <a:r>
              <a:rPr lang="en-US" sz="1600" dirty="0" smtClean="0">
                <a:solidFill>
                  <a:schemeClr val="accent6">
                    <a:lumMod val="50000"/>
                  </a:schemeClr>
                </a:solidFill>
              </a:rPr>
              <a:t>Student Drs. Rory Smith, Carla Lopez and Purvi Patel review oral hygiene </a:t>
            </a:r>
          </a:p>
          <a:p>
            <a:r>
              <a:rPr lang="en-US" sz="1600" dirty="0" smtClean="0">
                <a:solidFill>
                  <a:schemeClr val="accent6">
                    <a:lumMod val="50000"/>
                  </a:schemeClr>
                </a:solidFill>
              </a:rPr>
              <a:t>  instructions including flossing and brushing before distributing lunch boxes. </a:t>
            </a:r>
          </a:p>
          <a:p>
            <a:r>
              <a:rPr lang="en-US" sz="1600" dirty="0" smtClean="0">
                <a:solidFill>
                  <a:schemeClr val="accent6">
                    <a:lumMod val="50000"/>
                  </a:schemeClr>
                </a:solidFill>
              </a:rPr>
              <a:t>       Texas A&amp;M Health Science Center Baylor College of Dentistry -2010</a:t>
            </a:r>
          </a:p>
          <a:p>
            <a:endParaRPr lang="en-US" sz="1600" dirty="0" smtClean="0">
              <a:solidFill>
                <a:schemeClr val="accent6">
                  <a:lumMod val="50000"/>
                </a:schemeClr>
              </a:solidFill>
            </a:endParaRPr>
          </a:p>
          <a:p>
            <a:r>
              <a:rPr lang="en-US" sz="1600" dirty="0" smtClean="0">
                <a:hlinkClick r:id="rId4"/>
              </a:rPr>
              <a:t>http://bcd.tamhsc.edu/bdro/2010-04may/commconnection/01-lunchbox.html</a:t>
            </a:r>
            <a:endParaRPr lang="en-US" sz="1600"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Dental Lunch Boxes\_DSF6440.JPG"/>
          <p:cNvPicPr/>
          <p:nvPr/>
        </p:nvPicPr>
        <p:blipFill>
          <a:blip r:embed="rId2" cstate="print"/>
          <a:srcRect l="16712" t="30041" r="13425"/>
          <a:stretch>
            <a:fillRect/>
          </a:stretch>
        </p:blipFill>
        <p:spPr bwMode="auto">
          <a:xfrm>
            <a:off x="609600" y="228600"/>
            <a:ext cx="8077200" cy="4572000"/>
          </a:xfrm>
          <a:prstGeom prst="rect">
            <a:avLst/>
          </a:prstGeom>
          <a:noFill/>
          <a:ln w="9525">
            <a:noFill/>
            <a:miter lim="800000"/>
            <a:headEnd/>
            <a:tailEnd/>
          </a:ln>
        </p:spPr>
      </p:pic>
      <p:sp>
        <p:nvSpPr>
          <p:cNvPr id="6" name="Rectangle 5"/>
          <p:cNvSpPr/>
          <p:nvPr/>
        </p:nvSpPr>
        <p:spPr>
          <a:xfrm>
            <a:off x="609600" y="5029200"/>
            <a:ext cx="8001000" cy="877163"/>
          </a:xfrm>
          <a:prstGeom prst="rect">
            <a:avLst/>
          </a:prstGeom>
        </p:spPr>
        <p:txBody>
          <a:bodyPr wrap="square">
            <a:spAutoFit/>
          </a:bodyPr>
          <a:lstStyle/>
          <a:p>
            <a:pPr algn="just"/>
            <a:r>
              <a:rPr lang="en-US" sz="1700" dirty="0" smtClean="0">
                <a:solidFill>
                  <a:schemeClr val="accent6">
                    <a:lumMod val="50000"/>
                  </a:schemeClr>
                </a:solidFill>
              </a:rPr>
              <a:t>Dental hygiene students Terrica Duncan and Lalia Seguire from the Baltimore City Community College (BCCC) demonstrate brushing during a </a:t>
            </a:r>
            <a:r>
              <a:rPr lang="en-US" sz="1700" i="1" dirty="0" smtClean="0">
                <a:solidFill>
                  <a:schemeClr val="accent6">
                    <a:lumMod val="50000"/>
                  </a:schemeClr>
                </a:solidFill>
              </a:rPr>
              <a:t>Lessons In A Lunch Box </a:t>
            </a:r>
            <a:r>
              <a:rPr lang="en-US" sz="1700" dirty="0" smtClean="0">
                <a:solidFill>
                  <a:schemeClr val="accent6">
                    <a:lumMod val="50000"/>
                  </a:schemeClr>
                </a:solidFill>
              </a:rPr>
              <a:t>presentation at Cecil Elementary School, 2010.</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DSC_0159.JPG"/>
          <p:cNvPicPr/>
          <p:nvPr/>
        </p:nvPicPr>
        <p:blipFill>
          <a:blip r:embed="rId2" cstate="print"/>
          <a:srcRect/>
          <a:stretch>
            <a:fillRect/>
          </a:stretch>
        </p:blipFill>
        <p:spPr bwMode="auto">
          <a:xfrm>
            <a:off x="1143000" y="762001"/>
            <a:ext cx="7086600" cy="4191000"/>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1066800" y="5257801"/>
            <a:ext cx="7467600" cy="830997"/>
          </a:xfrm>
          <a:prstGeom prst="rect">
            <a:avLst/>
          </a:prstGeom>
        </p:spPr>
        <p:txBody>
          <a:bodyPr wrap="square">
            <a:spAutoFit/>
          </a:bodyPr>
          <a:lstStyle/>
          <a:p>
            <a:pPr algn="just"/>
            <a:r>
              <a:rPr lang="en-US" sz="1600" dirty="0" smtClean="0">
                <a:solidFill>
                  <a:schemeClr val="accent6">
                    <a:lumMod val="50000"/>
                  </a:schemeClr>
                </a:solidFill>
              </a:rPr>
              <a:t>Student dentists from Meharry Medical College  demonstrate brushing during a </a:t>
            </a:r>
            <a:r>
              <a:rPr lang="en-US" sz="1600" i="1" dirty="0" smtClean="0">
                <a:solidFill>
                  <a:schemeClr val="accent6">
                    <a:lumMod val="50000"/>
                  </a:schemeClr>
                </a:solidFill>
              </a:rPr>
              <a:t>Lessons In A Lunch Box </a:t>
            </a:r>
            <a:r>
              <a:rPr lang="en-US" sz="1600" dirty="0" smtClean="0">
                <a:solidFill>
                  <a:schemeClr val="accent6">
                    <a:lumMod val="50000"/>
                  </a:schemeClr>
                </a:solidFill>
              </a:rPr>
              <a:t>presentation at Hendersonville Elementary School, 2009.</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371600"/>
            <a:ext cx="8229600" cy="4648200"/>
          </a:xfrm>
        </p:spPr>
        <p:txBody>
          <a:bodyPr>
            <a:normAutofit lnSpcReduction="10000"/>
          </a:bodyPr>
          <a:lstStyle/>
          <a:p>
            <a:pPr algn="just">
              <a:buNone/>
            </a:pPr>
            <a:r>
              <a:rPr lang="en-US" dirty="0" smtClean="0"/>
              <a:t>		Describe the lunch box and carrot case!</a:t>
            </a:r>
          </a:p>
          <a:p>
            <a:pPr algn="just">
              <a:buNone/>
            </a:pPr>
            <a:endParaRPr lang="en-US" dirty="0" smtClean="0"/>
          </a:p>
          <a:p>
            <a:pPr algn="just"/>
            <a:r>
              <a:rPr lang="en-US" sz="2000" dirty="0" smtClean="0"/>
              <a:t>              Clap, clap and clap-clap-clap to gain the attention of the children before the excitement escalates in anticipation of receiving their lunch boxes. You can have one person speaking into the microphone to describe each label, while two, three or even several others display the lunch box.</a:t>
            </a:r>
          </a:p>
          <a:p>
            <a:pPr algn="just">
              <a:buNone/>
            </a:pPr>
            <a:r>
              <a:rPr lang="en-US" sz="2000" dirty="0" smtClean="0"/>
              <a:t> </a:t>
            </a:r>
          </a:p>
          <a:p>
            <a:pPr algn="just"/>
            <a:r>
              <a:rPr lang="en-US" sz="2000" dirty="0" smtClean="0"/>
              <a:t>Describe the front of the lunch box. Tell the children that organized dentistry supports the </a:t>
            </a:r>
            <a:r>
              <a:rPr lang="en-US" sz="2000" i="1" dirty="0" smtClean="0"/>
              <a:t>Lessons In A Lunch Box </a:t>
            </a:r>
            <a:r>
              <a:rPr lang="en-US" sz="2000" dirty="0" smtClean="0"/>
              <a:t>program and has helped to make it possible for them to receive this nifty gift today. Encourage the children and their teachers to visit the websites of these organizations. </a:t>
            </a:r>
          </a:p>
          <a:p>
            <a:pPr algn="just">
              <a:buNone/>
            </a:pPr>
            <a:r>
              <a:rPr lang="en-US" sz="2000" dirty="0" smtClean="0"/>
              <a:t>                            </a:t>
            </a:r>
            <a:endParaRPr lang="en-US" sz="2000" b="1" dirty="0" smtClean="0"/>
          </a:p>
          <a:p>
            <a:endParaRPr lang="en-US" sz="2000" dirty="0" smtClean="0"/>
          </a:p>
          <a:p>
            <a:endParaRPr lang="en-US" dirty="0" smtClean="0"/>
          </a:p>
          <a:p>
            <a:endParaRPr lang="en-US" dirty="0"/>
          </a:p>
        </p:txBody>
      </p:sp>
      <p:sp>
        <p:nvSpPr>
          <p:cNvPr id="2" name="Title 1"/>
          <p:cNvSpPr>
            <a:spLocks noGrp="1"/>
          </p:cNvSpPr>
          <p:nvPr>
            <p:ph type="title"/>
          </p:nvPr>
        </p:nvSpPr>
        <p:spPr>
          <a:xfrm>
            <a:off x="457200" y="274638"/>
            <a:ext cx="8229600" cy="944562"/>
          </a:xfrm>
        </p:spPr>
        <p:txBody>
          <a:bodyPr/>
          <a:lstStyle/>
          <a:p>
            <a:r>
              <a:rPr lang="en-US" dirty="0" smtClean="0">
                <a:solidFill>
                  <a:schemeClr val="accent1"/>
                </a:solidFill>
              </a:rPr>
              <a:t>Step #5</a:t>
            </a:r>
            <a:endParaRPr lang="en-US" dirty="0">
              <a:solidFill>
                <a:schemeClr val="accent1"/>
              </a:solidFill>
            </a:endParaRPr>
          </a:p>
        </p:txBody>
      </p:sp>
      <p:pic>
        <p:nvPicPr>
          <p:cNvPr id="4" name="Picture 3" descr="hands clapping"/>
          <p:cNvPicPr/>
          <p:nvPr/>
        </p:nvPicPr>
        <p:blipFill>
          <a:blip r:embed="rId2" cstate="print"/>
          <a:srcRect/>
          <a:stretch>
            <a:fillRect/>
          </a:stretch>
        </p:blipFill>
        <p:spPr bwMode="auto">
          <a:xfrm>
            <a:off x="1066800" y="1752600"/>
            <a:ext cx="914400"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1295400" y="304800"/>
            <a:ext cx="6629400" cy="3733800"/>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1143000" y="4724401"/>
            <a:ext cx="7391400" cy="1200329"/>
          </a:xfrm>
          <a:prstGeom prst="rect">
            <a:avLst/>
          </a:prstGeom>
        </p:spPr>
        <p:txBody>
          <a:bodyPr wrap="square">
            <a:spAutoFit/>
          </a:bodyPr>
          <a:lstStyle/>
          <a:p>
            <a:pPr algn="just"/>
            <a:r>
              <a:rPr lang="en-US" dirty="0" smtClean="0"/>
              <a:t>Describing the lunch box. Explain to the children that organized dentistry, including  AAWD, ADA, AGD,HDA, NDA, SAID support the </a:t>
            </a:r>
            <a:r>
              <a:rPr lang="en-US" i="1" dirty="0" smtClean="0"/>
              <a:t>Lessons In A Lunch Box </a:t>
            </a:r>
            <a:r>
              <a:rPr lang="en-US" dirty="0" smtClean="0"/>
              <a:t>program and has helped to make it possible for them to receive this nifty gift today. </a:t>
            </a:r>
          </a:p>
        </p:txBody>
      </p:sp>
      <p:sp>
        <p:nvSpPr>
          <p:cNvPr id="5" name="Rectangle 4"/>
          <p:cNvSpPr/>
          <p:nvPr/>
        </p:nvSpPr>
        <p:spPr>
          <a:xfrm>
            <a:off x="228600" y="4191000"/>
            <a:ext cx="8686800" cy="1308050"/>
          </a:xfrm>
          <a:prstGeom prst="rect">
            <a:avLst/>
          </a:prstGeom>
        </p:spPr>
        <p:txBody>
          <a:bodyPr wrap="square">
            <a:spAutoFit/>
          </a:bodyPr>
          <a:lstStyle/>
          <a:p>
            <a:r>
              <a:rPr lang="en-US" sz="1300" dirty="0" smtClean="0"/>
              <a:t>          (R-L) Ms. Sherry Holland, Drs. Michele Dozier, Leslie Grant, Roslyn Kellum and Ricardo Jones and </a:t>
            </a:r>
          </a:p>
          <a:p>
            <a:r>
              <a:rPr lang="en-US" sz="1300" dirty="0" smtClean="0"/>
              <a:t>	  Mrs. Andrea Cameron-</a:t>
            </a:r>
            <a:r>
              <a:rPr lang="en-US" sz="1300" dirty="0" err="1" smtClean="0"/>
              <a:t>Belvin</a:t>
            </a:r>
            <a:r>
              <a:rPr lang="en-US" sz="1300" dirty="0" smtClean="0"/>
              <a:t>, DentaQuest.</a:t>
            </a:r>
          </a:p>
          <a:p>
            <a:endParaRPr lang="en-US" sz="1300" dirty="0" smtClean="0"/>
          </a:p>
          <a:p>
            <a:endParaRPr lang="en-US" sz="1300" dirty="0" smtClean="0"/>
          </a:p>
          <a:p>
            <a:endParaRPr lang="en-US" sz="1300" dirty="0" smtClean="0"/>
          </a:p>
          <a:p>
            <a:r>
              <a:rPr lang="en-US" sz="1400" dirty="0" smtClean="0"/>
              <a:t> </a:t>
            </a:r>
            <a:endParaRPr lang="en-US" sz="1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3886200"/>
          </a:xfrm>
        </p:spPr>
        <p:txBody>
          <a:bodyPr>
            <a:normAutofit/>
          </a:bodyPr>
          <a:lstStyle/>
          <a:p>
            <a:pPr algn="just">
              <a:lnSpc>
                <a:spcPct val="150000"/>
              </a:lnSpc>
              <a:buNone/>
            </a:pPr>
            <a:r>
              <a:rPr lang="en-US" dirty="0" smtClean="0"/>
              <a:t>	Explain the back of the lunch box</a:t>
            </a:r>
          </a:p>
          <a:p>
            <a:pPr algn="just"/>
            <a:r>
              <a:rPr lang="en-US" sz="2000" dirty="0" smtClean="0"/>
              <a:t>Turn the lunch box to the back and explain how the sponsors have provided funding so that the children at “this elementary school” are able to receive the “dental health lunch box.” Encourage the children and their teachers to visit the websites of the corporations who care so much about their dental health to learn more about them. </a:t>
            </a:r>
          </a:p>
          <a:p>
            <a:pPr>
              <a:buNone/>
            </a:pPr>
            <a:endParaRPr lang="en-US" dirty="0"/>
          </a:p>
        </p:txBody>
      </p:sp>
      <p:sp>
        <p:nvSpPr>
          <p:cNvPr id="2" name="Title 1"/>
          <p:cNvSpPr>
            <a:spLocks noGrp="1"/>
          </p:cNvSpPr>
          <p:nvPr>
            <p:ph type="title"/>
          </p:nvPr>
        </p:nvSpPr>
        <p:spPr>
          <a:xfrm>
            <a:off x="457200" y="0"/>
            <a:ext cx="8229600" cy="1143000"/>
          </a:xfrm>
        </p:spPr>
        <p:txBody>
          <a:bodyPr/>
          <a:lstStyle/>
          <a:p>
            <a:r>
              <a:rPr lang="en-US" dirty="0" smtClean="0">
                <a:solidFill>
                  <a:schemeClr val="accent1"/>
                </a:solidFill>
              </a:rPr>
              <a:t>Step # 6</a:t>
            </a:r>
            <a:endParaRPr lang="en-US" dirty="0">
              <a:solidFill>
                <a:schemeClr val="accent1"/>
              </a:solidFill>
            </a:endParaRPr>
          </a:p>
        </p:txBody>
      </p:sp>
      <p:pic>
        <p:nvPicPr>
          <p:cNvPr id="1026" name="Picture 2" descr="C:\Users\Martha\Pictures\2013-06-28 zooby\100_1322.JPG"/>
          <p:cNvPicPr>
            <a:picLocks noChangeAspect="1" noChangeArrowheads="1"/>
          </p:cNvPicPr>
          <p:nvPr/>
        </p:nvPicPr>
        <p:blipFill>
          <a:blip r:embed="rId2" cstate="print"/>
          <a:srcRect l="11765" r="9804"/>
          <a:stretch>
            <a:fillRect/>
          </a:stretch>
        </p:blipFill>
        <p:spPr bwMode="auto">
          <a:xfrm>
            <a:off x="5410200" y="3505200"/>
            <a:ext cx="3048000" cy="29146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DA Foundation: Give Kids a Smile—Grantee"/>
          <p:cNvPicPr>
            <a:picLocks noChangeAspect="1" noChangeArrowheads="1"/>
          </p:cNvPicPr>
          <p:nvPr/>
        </p:nvPicPr>
        <p:blipFill>
          <a:blip r:embed="rId2" cstate="print"/>
          <a:srcRect/>
          <a:stretch>
            <a:fillRect/>
          </a:stretch>
        </p:blipFill>
        <p:spPr bwMode="auto">
          <a:xfrm>
            <a:off x="457200" y="1066800"/>
            <a:ext cx="1162050" cy="1392868"/>
          </a:xfrm>
          <a:prstGeom prst="rect">
            <a:avLst/>
          </a:prstGeom>
          <a:noFill/>
        </p:spPr>
      </p:pic>
      <p:pic>
        <p:nvPicPr>
          <p:cNvPr id="3" name="Picture 4" descr="Dental EZ Group"/>
          <p:cNvPicPr>
            <a:picLocks noChangeAspect="1" noChangeArrowheads="1"/>
          </p:cNvPicPr>
          <p:nvPr/>
        </p:nvPicPr>
        <p:blipFill>
          <a:blip r:embed="rId3" cstate="print"/>
          <a:srcRect/>
          <a:stretch>
            <a:fillRect/>
          </a:stretch>
        </p:blipFill>
        <p:spPr bwMode="auto">
          <a:xfrm>
            <a:off x="1905000" y="914400"/>
            <a:ext cx="1828800" cy="736376"/>
          </a:xfrm>
          <a:prstGeom prst="rect">
            <a:avLst/>
          </a:prstGeom>
          <a:noFill/>
        </p:spPr>
      </p:pic>
      <p:pic>
        <p:nvPicPr>
          <p:cNvPr id="4" name="Picture 6" descr="Doctor of Dentistry"/>
          <p:cNvPicPr>
            <a:picLocks noChangeAspect="1" noChangeArrowheads="1"/>
          </p:cNvPicPr>
          <p:nvPr/>
        </p:nvPicPr>
        <p:blipFill>
          <a:blip r:embed="rId4" cstate="print"/>
          <a:srcRect/>
          <a:stretch>
            <a:fillRect/>
          </a:stretch>
        </p:blipFill>
        <p:spPr bwMode="auto">
          <a:xfrm>
            <a:off x="2133600" y="1676400"/>
            <a:ext cx="2343150" cy="647700"/>
          </a:xfrm>
          <a:prstGeom prst="rect">
            <a:avLst/>
          </a:prstGeom>
          <a:noFill/>
        </p:spPr>
      </p:pic>
      <p:pic>
        <p:nvPicPr>
          <p:cNvPr id="5" name="Picture 10" descr="ADHA Institute for Oral Health"/>
          <p:cNvPicPr>
            <a:picLocks noChangeAspect="1" noChangeArrowheads="1"/>
          </p:cNvPicPr>
          <p:nvPr/>
        </p:nvPicPr>
        <p:blipFill>
          <a:blip r:embed="rId5" cstate="print"/>
          <a:srcRect/>
          <a:stretch>
            <a:fillRect/>
          </a:stretch>
        </p:blipFill>
        <p:spPr bwMode="auto">
          <a:xfrm>
            <a:off x="4343400" y="838200"/>
            <a:ext cx="1524000" cy="729575"/>
          </a:xfrm>
          <a:prstGeom prst="rect">
            <a:avLst/>
          </a:prstGeom>
          <a:noFill/>
        </p:spPr>
      </p:pic>
      <p:pic>
        <p:nvPicPr>
          <p:cNvPr id="6" name="Picture 12" descr="DentaQuest Foundation"/>
          <p:cNvPicPr>
            <a:picLocks noChangeAspect="1" noChangeArrowheads="1"/>
          </p:cNvPicPr>
          <p:nvPr/>
        </p:nvPicPr>
        <p:blipFill>
          <a:blip r:embed="rId6" cstate="print"/>
          <a:srcRect/>
          <a:stretch>
            <a:fillRect/>
          </a:stretch>
        </p:blipFill>
        <p:spPr bwMode="auto">
          <a:xfrm>
            <a:off x="4724400" y="1981200"/>
            <a:ext cx="2343150" cy="485775"/>
          </a:xfrm>
          <a:prstGeom prst="rect">
            <a:avLst/>
          </a:prstGeom>
          <a:noFill/>
        </p:spPr>
      </p:pic>
      <p:pic>
        <p:nvPicPr>
          <p:cNvPr id="7" name="Picture 14" descr="City of Baltimore"/>
          <p:cNvPicPr>
            <a:picLocks noChangeAspect="1" noChangeArrowheads="1"/>
          </p:cNvPicPr>
          <p:nvPr/>
        </p:nvPicPr>
        <p:blipFill>
          <a:blip r:embed="rId7" cstate="print"/>
          <a:srcRect/>
          <a:stretch>
            <a:fillRect/>
          </a:stretch>
        </p:blipFill>
        <p:spPr bwMode="auto">
          <a:xfrm>
            <a:off x="2819400" y="5195264"/>
            <a:ext cx="1219200" cy="1143526"/>
          </a:xfrm>
          <a:prstGeom prst="rect">
            <a:avLst/>
          </a:prstGeom>
          <a:noFill/>
        </p:spPr>
      </p:pic>
      <p:pic>
        <p:nvPicPr>
          <p:cNvPr id="8" name="Picture 16" descr="Boxed Out Graphx"/>
          <p:cNvPicPr>
            <a:picLocks noChangeAspect="1" noChangeArrowheads="1"/>
          </p:cNvPicPr>
          <p:nvPr/>
        </p:nvPicPr>
        <p:blipFill>
          <a:blip r:embed="rId8" cstate="print"/>
          <a:srcRect/>
          <a:stretch>
            <a:fillRect/>
          </a:stretch>
        </p:blipFill>
        <p:spPr bwMode="auto">
          <a:xfrm>
            <a:off x="7162800" y="838200"/>
            <a:ext cx="1676400" cy="802533"/>
          </a:xfrm>
          <a:prstGeom prst="rect">
            <a:avLst/>
          </a:prstGeom>
          <a:noFill/>
        </p:spPr>
      </p:pic>
      <p:pic>
        <p:nvPicPr>
          <p:cNvPr id="9" name="Picture 18" descr="GUM"/>
          <p:cNvPicPr>
            <a:picLocks noChangeAspect="1" noChangeArrowheads="1"/>
          </p:cNvPicPr>
          <p:nvPr/>
        </p:nvPicPr>
        <p:blipFill>
          <a:blip r:embed="rId9" cstate="print"/>
          <a:srcRect/>
          <a:stretch>
            <a:fillRect/>
          </a:stretch>
        </p:blipFill>
        <p:spPr bwMode="auto">
          <a:xfrm>
            <a:off x="7086600" y="1905000"/>
            <a:ext cx="1533525" cy="533400"/>
          </a:xfrm>
          <a:prstGeom prst="rect">
            <a:avLst/>
          </a:prstGeom>
          <a:noFill/>
        </p:spPr>
      </p:pic>
      <p:pic>
        <p:nvPicPr>
          <p:cNvPr id="10" name="Picture 20" descr="Henry Schein Dental"/>
          <p:cNvPicPr>
            <a:picLocks noChangeAspect="1" noChangeArrowheads="1"/>
          </p:cNvPicPr>
          <p:nvPr/>
        </p:nvPicPr>
        <p:blipFill>
          <a:blip r:embed="rId10" cstate="print"/>
          <a:srcRect/>
          <a:stretch>
            <a:fillRect/>
          </a:stretch>
        </p:blipFill>
        <p:spPr bwMode="auto">
          <a:xfrm>
            <a:off x="2133600" y="2209800"/>
            <a:ext cx="2343150" cy="647700"/>
          </a:xfrm>
          <a:prstGeom prst="rect">
            <a:avLst/>
          </a:prstGeom>
          <a:noFill/>
        </p:spPr>
      </p:pic>
      <p:pic>
        <p:nvPicPr>
          <p:cNvPr id="11" name="Picture 22" descr="Brushtime Products, Inc."/>
          <p:cNvPicPr>
            <a:picLocks noChangeAspect="1" noChangeArrowheads="1"/>
          </p:cNvPicPr>
          <p:nvPr/>
        </p:nvPicPr>
        <p:blipFill>
          <a:blip r:embed="rId11" cstate="print"/>
          <a:srcRect/>
          <a:stretch>
            <a:fillRect/>
          </a:stretch>
        </p:blipFill>
        <p:spPr bwMode="auto">
          <a:xfrm>
            <a:off x="4343400" y="2438400"/>
            <a:ext cx="2343150" cy="647700"/>
          </a:xfrm>
          <a:prstGeom prst="rect">
            <a:avLst/>
          </a:prstGeom>
          <a:noFill/>
        </p:spPr>
      </p:pic>
      <p:pic>
        <p:nvPicPr>
          <p:cNvPr id="12" name="Picture 26" descr="The Links, Incorporated"/>
          <p:cNvPicPr>
            <a:picLocks noChangeAspect="1" noChangeArrowheads="1"/>
          </p:cNvPicPr>
          <p:nvPr/>
        </p:nvPicPr>
        <p:blipFill>
          <a:blip r:embed="rId12" cstate="print"/>
          <a:srcRect/>
          <a:stretch>
            <a:fillRect/>
          </a:stretch>
        </p:blipFill>
        <p:spPr bwMode="auto">
          <a:xfrm>
            <a:off x="2590800" y="2895600"/>
            <a:ext cx="2143125" cy="1028701"/>
          </a:xfrm>
          <a:prstGeom prst="rect">
            <a:avLst/>
          </a:prstGeom>
          <a:noFill/>
        </p:spPr>
      </p:pic>
      <p:pic>
        <p:nvPicPr>
          <p:cNvPr id="13" name="Picture 28" descr="Colgate"/>
          <p:cNvPicPr>
            <a:picLocks noChangeAspect="1" noChangeArrowheads="1"/>
          </p:cNvPicPr>
          <p:nvPr/>
        </p:nvPicPr>
        <p:blipFill>
          <a:blip r:embed="rId13" cstate="print"/>
          <a:srcRect/>
          <a:stretch>
            <a:fillRect/>
          </a:stretch>
        </p:blipFill>
        <p:spPr bwMode="auto">
          <a:xfrm>
            <a:off x="4572000" y="3200400"/>
            <a:ext cx="1790700" cy="857251"/>
          </a:xfrm>
          <a:prstGeom prst="rect">
            <a:avLst/>
          </a:prstGeom>
          <a:noFill/>
        </p:spPr>
      </p:pic>
      <p:pic>
        <p:nvPicPr>
          <p:cNvPr id="14" name="Picture 30" descr="Crest Oral-B"/>
          <p:cNvPicPr>
            <a:picLocks noChangeAspect="1" noChangeArrowheads="1"/>
          </p:cNvPicPr>
          <p:nvPr/>
        </p:nvPicPr>
        <p:blipFill>
          <a:blip r:embed="rId14" cstate="print"/>
          <a:srcRect/>
          <a:stretch>
            <a:fillRect/>
          </a:stretch>
        </p:blipFill>
        <p:spPr bwMode="auto">
          <a:xfrm>
            <a:off x="6400800" y="2971800"/>
            <a:ext cx="2343150" cy="676276"/>
          </a:xfrm>
          <a:prstGeom prst="rect">
            <a:avLst/>
          </a:prstGeom>
          <a:noFill/>
        </p:spPr>
      </p:pic>
      <p:pic>
        <p:nvPicPr>
          <p:cNvPr id="15" name="Picture 32" descr="Delta Dental"/>
          <p:cNvPicPr>
            <a:picLocks noChangeAspect="1" noChangeArrowheads="1"/>
          </p:cNvPicPr>
          <p:nvPr/>
        </p:nvPicPr>
        <p:blipFill>
          <a:blip r:embed="rId15" cstate="print"/>
          <a:srcRect/>
          <a:stretch>
            <a:fillRect/>
          </a:stretch>
        </p:blipFill>
        <p:spPr bwMode="auto">
          <a:xfrm>
            <a:off x="228600" y="2819400"/>
            <a:ext cx="2371725" cy="581026"/>
          </a:xfrm>
          <a:prstGeom prst="rect">
            <a:avLst/>
          </a:prstGeom>
          <a:noFill/>
        </p:spPr>
      </p:pic>
      <p:pic>
        <p:nvPicPr>
          <p:cNvPr id="16" name="Picture 34" descr="OrthoSynetics"/>
          <p:cNvPicPr>
            <a:picLocks noChangeAspect="1" noChangeArrowheads="1"/>
          </p:cNvPicPr>
          <p:nvPr/>
        </p:nvPicPr>
        <p:blipFill>
          <a:blip r:embed="rId16" cstate="print"/>
          <a:srcRect/>
          <a:stretch>
            <a:fillRect/>
          </a:stretch>
        </p:blipFill>
        <p:spPr bwMode="auto">
          <a:xfrm>
            <a:off x="3276600" y="3962400"/>
            <a:ext cx="2428875" cy="638175"/>
          </a:xfrm>
          <a:prstGeom prst="rect">
            <a:avLst/>
          </a:prstGeom>
          <a:noFill/>
        </p:spPr>
      </p:pic>
      <p:pic>
        <p:nvPicPr>
          <p:cNvPr id="17" name="Picture 36" descr="1-800-DENTIST"/>
          <p:cNvPicPr>
            <a:picLocks noChangeAspect="1" noChangeArrowheads="1"/>
          </p:cNvPicPr>
          <p:nvPr/>
        </p:nvPicPr>
        <p:blipFill>
          <a:blip r:embed="rId17" cstate="print"/>
          <a:srcRect/>
          <a:stretch>
            <a:fillRect/>
          </a:stretch>
        </p:blipFill>
        <p:spPr bwMode="auto">
          <a:xfrm>
            <a:off x="6248400" y="3733800"/>
            <a:ext cx="2343150" cy="561975"/>
          </a:xfrm>
          <a:prstGeom prst="rect">
            <a:avLst/>
          </a:prstGeom>
          <a:noFill/>
        </p:spPr>
      </p:pic>
      <p:pic>
        <p:nvPicPr>
          <p:cNvPr id="18" name="Picture 38" descr="Maryland Dental Society, Maryland State Dental Association, Maryland Academy of General Dentistry"/>
          <p:cNvPicPr>
            <a:picLocks noChangeAspect="1" noChangeArrowheads="1"/>
          </p:cNvPicPr>
          <p:nvPr/>
        </p:nvPicPr>
        <p:blipFill>
          <a:blip r:embed="rId18" cstate="print"/>
          <a:srcRect/>
          <a:stretch>
            <a:fillRect/>
          </a:stretch>
        </p:blipFill>
        <p:spPr bwMode="auto">
          <a:xfrm>
            <a:off x="228600" y="3581400"/>
            <a:ext cx="3048000" cy="1600200"/>
          </a:xfrm>
          <a:prstGeom prst="rect">
            <a:avLst/>
          </a:prstGeom>
          <a:noFill/>
        </p:spPr>
      </p:pic>
      <p:pic>
        <p:nvPicPr>
          <p:cNvPr id="19" name="Picture 40" descr="http://www.mycohi.org/images/sponsors/bottom_sponsors.gif"/>
          <p:cNvPicPr>
            <a:picLocks noChangeAspect="1" noChangeArrowheads="1"/>
          </p:cNvPicPr>
          <p:nvPr/>
        </p:nvPicPr>
        <p:blipFill>
          <a:blip r:embed="rId19" cstate="print"/>
          <a:srcRect/>
          <a:stretch>
            <a:fillRect/>
          </a:stretch>
        </p:blipFill>
        <p:spPr bwMode="auto">
          <a:xfrm>
            <a:off x="4495800" y="5334000"/>
            <a:ext cx="4038600" cy="1524000"/>
          </a:xfrm>
          <a:prstGeom prst="rect">
            <a:avLst/>
          </a:prstGeom>
          <a:noFill/>
        </p:spPr>
      </p:pic>
      <p:sp>
        <p:nvSpPr>
          <p:cNvPr id="20" name="Rectangle 19"/>
          <p:cNvSpPr/>
          <p:nvPr/>
        </p:nvSpPr>
        <p:spPr>
          <a:xfrm>
            <a:off x="2590800" y="304800"/>
            <a:ext cx="4343400" cy="523220"/>
          </a:xfrm>
          <a:prstGeom prst="rect">
            <a:avLst/>
          </a:prstGeom>
        </p:spPr>
        <p:txBody>
          <a:bodyPr wrap="square">
            <a:spAutoFit/>
          </a:bodyPr>
          <a:lstStyle/>
          <a:p>
            <a:r>
              <a:rPr lang="en-US" sz="2400" b="1" dirty="0" smtClean="0">
                <a:solidFill>
                  <a:schemeClr val="accent6">
                    <a:lumMod val="50000"/>
                  </a:schemeClr>
                </a:solidFill>
              </a:rPr>
              <a:t>	  </a:t>
            </a:r>
            <a:r>
              <a:rPr lang="en-US" sz="2800" b="1" u="sng" dirty="0" smtClean="0">
                <a:solidFill>
                  <a:schemeClr val="accent6">
                    <a:lumMod val="50000"/>
                  </a:schemeClr>
                </a:solidFill>
              </a:rPr>
              <a:t>Sponsors</a:t>
            </a:r>
            <a:endParaRPr lang="en-US" sz="2800" b="1" u="sng" dirty="0">
              <a:solidFill>
                <a:schemeClr val="accent6">
                  <a:lumMod val="50000"/>
                </a:schemeClr>
              </a:solidFill>
            </a:endParaRPr>
          </a:p>
        </p:txBody>
      </p:sp>
      <p:sp>
        <p:nvSpPr>
          <p:cNvPr id="28674" name="AutoShape 2" descr="data:image/jpeg;base64,/9j/4AAQSkZJRgABAQAAAQABAAD/2wCEAAkGBggPEBAUERQWFBUVGBcaGBgWFBQdFhQUFhgdGBcdGhccJyYqHx8lGhgVHzsnIycpLC0tGCIxQTAqNSY3LCkBCQoKDQsNGQ4OGTUkHiQ0NTU1NTU1LzU1NTU1NTU1NTU1NTU1LDU1NDU1NSw0NCw1NS82NDUrMjQvNTQvNDQ0Lf/AABEIAFAAUAMBIgACEQEDEQH/xAAbAAACAwEBAQAAAAAAAAAAAAAABgMFBwQBAv/EAD0QAAECAwUDBwsCBwEAAAAAAAECAwAEEQUGEiExIkFRF2FicYGRkhMUIzJCVHKTobHSUsEHM1NjotHwFv/EABoBAAICAwAAAAAAAAAAAAAAAAQGAwUAAQL/xAAuEQABAwMBBQcEAwAAAAAAAAABAgMEABEhEgUxQVHREyJSYXGRoRQVU4Gx4fH/2gAMAwEAAhEDEQA/ANxggjOb53zU4VMS6tjRawfX4gH9PPv6tSY0ZchelNCypTcVGtf6HOr23r/SMvVDXpXBwOwk86t/UO8QlWhfW2Xq+kKAdzez9dfrFHBDMxAZZG655mlCRtKQ+d9hyFSvTkw4arWpR6SlH7x9MT8036ji0/CtQ+xiCCDdIta1Aa1XvfNMVnX8thkjEsOp4LGfiFDDzYN87Pm6J/lufoUdT0Vb/oeaMkgBI0gB/Z7LwwLHyqxjbUfYOTqHI9a3qCEi5V8y4UsTBqvRCz7XRVz8Dv69XeFl9hbC9C6b40lElvWilW/9vFhkNINFu1GWqW9FHt07+EZfF1fG0C/OPGuSDgTrkEZH/LFFLDTBYDLIHE5NJu0pBfkHkMCiCCCDarqIIb7MuC2+y255yE40g4fJg0rurjH2jp5NGvek/KH5wEZ8dJsVfB6VYp2ZKUAoJ3+Y60jwQ88mjXvSflD84OTRr3pPyh+ca+4RvF8HpW/tcvw/I60jpUoEEGhGYI1BjXro2553LJUo7adlfxDf2ih74WeTRv3pPyh+cXV1rseYuLImA4FgApwAZg1BriOlVd8V89+NIa7qu8N2D0qz2bGlRnu8nunfkdaXro2LKTTUy8435dwLNEY8INQFV7STmeEWQsGRUFB2z1tCmSm3Maq9QP7GKmwWBLpdQ/KTKlFWTjSVhQGQIBFMqiuRNa991J2u0wSpEvaCzQijnlVJ46KJpprSMfLnaKKCfLP92+K3HS12aQ4ADxx/N039jVV/5Dy9nyy5dsF5WayVUqna4mmuGJ7tXDdC1+eNApwjDt+1XonhEE9aVqqk2Wm2ZptxKipSkoWlJBxEgEZ0qoa8I9uxatry61mYam3QUgAYXFUNa12uaO1GR2S7KG8+u/neo0Jih5F0HcL8t3EWqRFnWBJycs7MMqdU6AcjvKcWhIAFKCJbJlbr2gpbbcutpQTixVplUDKijvI1EeNzrb0qwzNyUyotAAFDaqbIwg1yOm6JrOm5CTK1S8jN4ymm0hVONKkmgqBoDpEaivSrKtd8Zxv9alSEak4TosL93O70r6l7uWWmVlnPNVvqWhJVgVmCU1JNVDfEbNiWUuYYbVJrZCsZONQooJQchRR3lJimtC+BVKyzTBdbW2EhSgQAoBNMiDXXPOOKyb0TbUw066pboRiFFKJIChQ0rv07omEeSUqUTnPE/rjaoFSoqVJSEi2L4FuF+F6r7WZQ3MPpSKJS4sAcAFED6Q2PyEpKu2QtpASXCMeZ2iQ2N/xq745pq1bouuKcWy/iUamhAFTrkFRI/bjM/OyCGkFDbShhrSuoUchWgogCJVrcWE3SQADe/p81C2hpsqsoEkjTb19MYrtvVeu2ZSZUhJRgICkVR7J5+sGKflEtvijwQ3X7sAzLGNAq41UgDVSD6w5zkCOrnjK44gtx32QSgXG+u9ouyoz5AWbHIzTNyiW3xR4IOUS2+KPBCzBB30cfwCq766T+Q+9M3KJbfFHgg5RLb4o8ELMEZ9HH8A9qz66T+Q+9EEEEE0HRDZ/Dizi5NKc3NJ5vWXkPpiPZCohClEAAkkgADUk6ARsN1bE8zl0oPrnaX8R3dgAHZFbtJ8NMlPFWOtW+yYxefCzuTnpVxGf3yuS5iU/LJqDUrbAzB3qSN45v+GgQQuR5C469SKapUVuUjQv/ACsFgjWLduPZ80SoeicOqkgUJ6Sd/ZQ88JU/cK2WjspDo4oI+xoYZmNoMOjJsfOlGRsuQwcDUOYpcgjtVYlpjVh35Tn+o9bsK1FEAMO1P9tYHeRBnaI5igexc8J9q4Y9QhSiAASTkANSTwEM9m/w9tZ0jymFpPSNVeEfuRDxYV0rPk6FIxOfrVr2Dd2QC/tFlod03Pl1qxjbKfeN1DSPPpVRcy5pl6PPj0nsp/p13npfb7TuzM3icX5Q4krKQjEBtUJQjBSpCjhHUSeeGqPnyaK1oK6VpnTrheVKU4srczemdMNDbYbbNgK//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22" name="Picture 21" descr="http://dentalcontoursinc.com/uploads/ShofuLogo.jpg"/>
          <p:cNvPicPr/>
          <p:nvPr/>
        </p:nvPicPr>
        <p:blipFill>
          <a:blip r:embed="rId20" cstate="print"/>
          <a:srcRect/>
          <a:stretch>
            <a:fillRect/>
          </a:stretch>
        </p:blipFill>
        <p:spPr bwMode="auto">
          <a:xfrm>
            <a:off x="6096000" y="1066800"/>
            <a:ext cx="948906" cy="937545"/>
          </a:xfrm>
          <a:prstGeom prst="rect">
            <a:avLst/>
          </a:prstGeom>
          <a:noFill/>
          <a:ln w="9525">
            <a:noFill/>
            <a:miter lim="800000"/>
            <a:headEnd/>
            <a:tailEnd/>
          </a:ln>
        </p:spPr>
      </p:pic>
      <p:pic>
        <p:nvPicPr>
          <p:cNvPr id="23" name="Picture 22" descr="http://www.eastcoastdental.com.au/assets/images/Chairs/A-dec%20300/A-dec%20Logo%202010.JPG"/>
          <p:cNvPicPr/>
          <p:nvPr/>
        </p:nvPicPr>
        <p:blipFill>
          <a:blip r:embed="rId21" cstate="print"/>
          <a:srcRect/>
          <a:stretch>
            <a:fillRect/>
          </a:stretch>
        </p:blipFill>
        <p:spPr bwMode="auto">
          <a:xfrm>
            <a:off x="914401" y="5410200"/>
            <a:ext cx="1371600" cy="383201"/>
          </a:xfrm>
          <a:prstGeom prst="rect">
            <a:avLst/>
          </a:prstGeom>
          <a:noFill/>
          <a:ln w="9525">
            <a:noFill/>
            <a:miter lim="800000"/>
            <a:headEnd/>
            <a:tailEnd/>
          </a:ln>
        </p:spPr>
      </p:pic>
      <p:pic>
        <p:nvPicPr>
          <p:cNvPr id="24" name="Picture 23" descr="Scion Dental Inc."/>
          <p:cNvPicPr/>
          <p:nvPr/>
        </p:nvPicPr>
        <p:blipFill>
          <a:blip r:embed="rId22" cstate="print"/>
          <a:srcRect/>
          <a:stretch>
            <a:fillRect/>
          </a:stretch>
        </p:blipFill>
        <p:spPr bwMode="auto">
          <a:xfrm>
            <a:off x="4724400" y="4648200"/>
            <a:ext cx="1233805" cy="638175"/>
          </a:xfrm>
          <a:prstGeom prst="rect">
            <a:avLst/>
          </a:prstGeom>
          <a:noFill/>
          <a:ln w="9525">
            <a:noFill/>
            <a:miter lim="800000"/>
            <a:headEnd/>
            <a:tailEnd/>
          </a:ln>
        </p:spPr>
      </p:pic>
      <p:pic>
        <p:nvPicPr>
          <p:cNvPr id="25" name="Picture 2" descr="http://www.dentalproductshopper.com/files/imagecache/Manufacturer-Logo-h100/manufacturer/logo/PlakSmackerLogo_rgb2.jpg"/>
          <p:cNvPicPr>
            <a:picLocks noChangeAspect="1" noChangeArrowheads="1"/>
          </p:cNvPicPr>
          <p:nvPr/>
        </p:nvPicPr>
        <p:blipFill>
          <a:blip r:embed="rId23" cstate="print"/>
          <a:srcRect/>
          <a:stretch>
            <a:fillRect/>
          </a:stretch>
        </p:blipFill>
        <p:spPr bwMode="auto">
          <a:xfrm>
            <a:off x="6477000" y="4343400"/>
            <a:ext cx="1600200" cy="933450"/>
          </a:xfrm>
          <a:prstGeom prst="rect">
            <a:avLst/>
          </a:prstGeom>
          <a:noFill/>
        </p:spPr>
      </p:pic>
      <p:pic>
        <p:nvPicPr>
          <p:cNvPr id="28676" name="Picture 4" descr="http://www.diakon.org/KathrynsKloset/lib/images/diakon.gif"/>
          <p:cNvPicPr>
            <a:picLocks noChangeAspect="1" noChangeArrowheads="1"/>
          </p:cNvPicPr>
          <p:nvPr/>
        </p:nvPicPr>
        <p:blipFill>
          <a:blip r:embed="rId24" cstate="print"/>
          <a:srcRect/>
          <a:stretch>
            <a:fillRect/>
          </a:stretch>
        </p:blipFill>
        <p:spPr bwMode="auto">
          <a:xfrm>
            <a:off x="2590800" y="4724400"/>
            <a:ext cx="1885950" cy="485775"/>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788091"/>
          </a:xfrm>
        </p:spPr>
        <p:txBody>
          <a:bodyPr>
            <a:normAutofit fontScale="92500" lnSpcReduction="20000"/>
          </a:bodyPr>
          <a:lstStyle/>
          <a:p>
            <a:pPr algn="just">
              <a:lnSpc>
                <a:spcPct val="110000"/>
              </a:lnSpc>
              <a:spcAft>
                <a:spcPts val="300"/>
              </a:spcAft>
              <a:buNone/>
            </a:pPr>
            <a:r>
              <a:rPr lang="en-US" sz="2600" dirty="0" smtClean="0"/>
              <a:t>	</a:t>
            </a:r>
            <a:r>
              <a:rPr lang="en-US" sz="2400" dirty="0" smtClean="0"/>
              <a:t>Describe and talk about the remaining three sides of the lunch box including: </a:t>
            </a:r>
          </a:p>
          <a:p>
            <a:pPr algn="just">
              <a:spcAft>
                <a:spcPts val="300"/>
              </a:spcAft>
              <a:buNone/>
            </a:pPr>
            <a:endParaRPr lang="en-US" sz="2400" dirty="0" smtClean="0"/>
          </a:p>
          <a:p>
            <a:pPr algn="just">
              <a:lnSpc>
                <a:spcPts val="1900"/>
              </a:lnSpc>
            </a:pPr>
            <a:r>
              <a:rPr lang="en-US" sz="2000" dirty="0" smtClean="0"/>
              <a:t>American Dental Education Association (ADEA) website information on the left side label. Encourage students and teachers to use this website to explore dental schools and allied dental education programs to learn more about becoming a dental professional. </a:t>
            </a:r>
          </a:p>
          <a:p>
            <a:pPr algn="just">
              <a:lnSpc>
                <a:spcPts val="1900"/>
              </a:lnSpc>
              <a:buNone/>
            </a:pPr>
            <a:endParaRPr lang="en-US" sz="2000" dirty="0" smtClean="0"/>
          </a:p>
          <a:p>
            <a:pPr algn="just">
              <a:lnSpc>
                <a:spcPts val="1900"/>
              </a:lnSpc>
            </a:pPr>
            <a:r>
              <a:rPr lang="en-US" sz="2000" dirty="0" smtClean="0"/>
              <a:t>Toothbrush-shaped name label on the right. Ask the school to have fine tip, permanent markers available so that the child’s name can be written on the lunch box. </a:t>
            </a:r>
          </a:p>
          <a:p>
            <a:pPr algn="just">
              <a:lnSpc>
                <a:spcPts val="1900"/>
              </a:lnSpc>
            </a:pPr>
            <a:endParaRPr lang="en-US" sz="2000" dirty="0" smtClean="0"/>
          </a:p>
          <a:p>
            <a:pPr algn="just">
              <a:lnSpc>
                <a:spcPts val="1900"/>
              </a:lnSpc>
            </a:pPr>
            <a:r>
              <a:rPr lang="en-US" sz="2000" dirty="0" smtClean="0"/>
              <a:t>The reflective “See Yourself Becoming A Dentist” label, located at the opening. Encourage the children to look at their reflection  and see themselves becoming a dentist, a hygienists’ or other allied health professional. </a:t>
            </a:r>
          </a:p>
          <a:p>
            <a:endParaRPr lang="en-US" dirty="0" smtClean="0"/>
          </a:p>
          <a:p>
            <a:endParaRPr lang="en-US" dirty="0"/>
          </a:p>
        </p:txBody>
      </p:sp>
      <p:sp>
        <p:nvSpPr>
          <p:cNvPr id="2" name="Title 1"/>
          <p:cNvSpPr>
            <a:spLocks noGrp="1"/>
          </p:cNvSpPr>
          <p:nvPr>
            <p:ph type="title"/>
          </p:nvPr>
        </p:nvSpPr>
        <p:spPr>
          <a:xfrm>
            <a:off x="457200" y="274638"/>
            <a:ext cx="8229600" cy="1020762"/>
          </a:xfrm>
        </p:spPr>
        <p:txBody>
          <a:bodyPr/>
          <a:lstStyle/>
          <a:p>
            <a:r>
              <a:rPr lang="en-US" dirty="0" smtClean="0">
                <a:solidFill>
                  <a:schemeClr val="accent1"/>
                </a:solidFill>
              </a:rPr>
              <a:t>Step #7</a:t>
            </a:r>
            <a:endParaRPr lang="en-US" dirty="0">
              <a:solidFill>
                <a:schemeClr val="accent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133600" y="304800"/>
            <a:ext cx="5029199" cy="5798753"/>
          </a:xfrm>
          <a:prstGeom prst="rect">
            <a:avLst/>
          </a:prstGeom>
          <a:ln>
            <a:noFill/>
          </a:ln>
          <a:effectLst>
            <a:outerShdw blurRad="292100" dist="139700" dir="2700000" algn="tl" rotWithShape="0">
              <a:srgbClr val="333333">
                <a:alpha val="65000"/>
              </a:srgbClr>
            </a:outerShdw>
          </a:effectLst>
        </p:spPr>
      </p:pic>
      <p:sp>
        <p:nvSpPr>
          <p:cNvPr id="26625" name="Rectangle 1"/>
          <p:cNvSpPr>
            <a:spLocks noChangeArrowheads="1"/>
          </p:cNvSpPr>
          <p:nvPr/>
        </p:nvSpPr>
        <p:spPr bwMode="auto">
          <a:xfrm>
            <a:off x="0" y="1569184"/>
            <a:ext cx="1981200"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accent6">
                    <a:lumMod val="50000"/>
                  </a:schemeClr>
                </a:solidFill>
                <a:effectLst/>
                <a:latin typeface="+mj-lt"/>
                <a:ea typeface="Calibri" pitchFamily="34" charset="0"/>
                <a:cs typeface="Times New Roman" pitchFamily="18" charset="0"/>
              </a:rPr>
              <a:t>Seeing </a:t>
            </a:r>
            <a:endParaRPr kumimoji="0" lang="en-US" sz="2000" b="1" i="0" u="none" strike="noStrike" cap="none" normalizeH="0" baseline="0" dirty="0" smtClean="0">
              <a:ln>
                <a:noFill/>
              </a:ln>
              <a:solidFill>
                <a:schemeClr val="accent6">
                  <a:lumMod val="50000"/>
                </a:schemeClr>
              </a:solidFill>
              <a:effectLst/>
              <a:latin typeface="+mj-l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accent6">
                    <a:lumMod val="50000"/>
                  </a:schemeClr>
                </a:solidFill>
                <a:effectLst/>
                <a:latin typeface="+mj-lt"/>
                <a:ea typeface="Calibri" pitchFamily="34" charset="0"/>
                <a:cs typeface="Times New Roman" pitchFamily="18" charset="0"/>
              </a:rPr>
              <a:t>himself</a:t>
            </a:r>
            <a:endParaRPr kumimoji="0" lang="en-US" sz="2000" b="1" i="0" u="none" strike="noStrike" cap="none" normalizeH="0" baseline="0" dirty="0" smtClean="0">
              <a:ln>
                <a:noFill/>
              </a:ln>
              <a:solidFill>
                <a:schemeClr val="accent6">
                  <a:lumMod val="50000"/>
                </a:schemeClr>
              </a:solidFill>
              <a:effectLst/>
              <a:latin typeface="+mj-l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accent6">
                    <a:lumMod val="50000"/>
                  </a:schemeClr>
                </a:solidFill>
                <a:effectLst/>
                <a:latin typeface="+mj-lt"/>
                <a:ea typeface="Calibri" pitchFamily="34" charset="0"/>
                <a:cs typeface="Times New Roman" pitchFamily="18" charset="0"/>
              </a:rPr>
              <a:t> becoming</a:t>
            </a:r>
            <a:endParaRPr kumimoji="0" lang="en-US" sz="2000" b="1" i="0" u="none" strike="noStrike" cap="none" normalizeH="0" baseline="0" dirty="0" smtClean="0">
              <a:ln>
                <a:noFill/>
              </a:ln>
              <a:solidFill>
                <a:schemeClr val="accent6">
                  <a:lumMod val="50000"/>
                </a:schemeClr>
              </a:solidFill>
              <a:effectLst/>
              <a:latin typeface="+mj-l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accent6">
                    <a:lumMod val="50000"/>
                  </a:schemeClr>
                </a:solidFill>
                <a:effectLst/>
                <a:latin typeface="+mj-lt"/>
                <a:ea typeface="Calibri" pitchFamily="34" charset="0"/>
                <a:cs typeface="Times New Roman" pitchFamily="18" charset="0"/>
              </a:rPr>
              <a:t> a</a:t>
            </a:r>
            <a:endParaRPr kumimoji="0" lang="en-US" sz="2000" b="1" i="0" u="none" strike="noStrike" cap="none" normalizeH="0" baseline="0" dirty="0" smtClean="0">
              <a:ln>
                <a:noFill/>
              </a:ln>
              <a:solidFill>
                <a:schemeClr val="accent6">
                  <a:lumMod val="50000"/>
                </a:schemeClr>
              </a:solidFill>
              <a:effectLst/>
              <a:latin typeface="+mj-l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accent6">
                    <a:lumMod val="50000"/>
                  </a:schemeClr>
                </a:solidFill>
                <a:effectLst/>
                <a:latin typeface="+mj-lt"/>
                <a:ea typeface="Calibri" pitchFamily="34" charset="0"/>
                <a:cs typeface="Times New Roman" pitchFamily="18" charset="0"/>
              </a:rPr>
              <a:t> dentists!</a:t>
            </a:r>
            <a:endParaRPr kumimoji="0" lang="en-US" sz="2000" b="1" i="0" u="none" strike="noStrike" cap="none" normalizeH="0" baseline="0" dirty="0" smtClean="0">
              <a:ln>
                <a:noFill/>
              </a:ln>
              <a:solidFill>
                <a:schemeClr val="accent6">
                  <a:lumMod val="50000"/>
                </a:schemeClr>
              </a:solidFill>
              <a:effectLst/>
              <a:latin typeface="+mj-lt"/>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8229600" cy="4525963"/>
          </a:xfrm>
        </p:spPr>
        <p:txBody>
          <a:bodyPr>
            <a:normAutofit/>
          </a:bodyPr>
          <a:lstStyle/>
          <a:p>
            <a:pPr algn="just">
              <a:lnSpc>
                <a:spcPct val="150000"/>
              </a:lnSpc>
              <a:buNone/>
            </a:pPr>
            <a:r>
              <a:rPr lang="en-US" dirty="0" smtClean="0"/>
              <a:t>Describe both of the inside labels</a:t>
            </a:r>
          </a:p>
          <a:p>
            <a:pPr algn="just"/>
            <a:r>
              <a:rPr lang="en-US" sz="1800" dirty="0" smtClean="0"/>
              <a:t>Explain the proper way to use dental floss and the proper way to brush your teeth. Explain that this illustration will always remind them to floss and brush everyday after meals.</a:t>
            </a:r>
          </a:p>
          <a:p>
            <a:pPr algn="just">
              <a:buNone/>
            </a:pPr>
            <a:r>
              <a:rPr lang="en-US" sz="1800" dirty="0" smtClean="0"/>
              <a:t> </a:t>
            </a:r>
          </a:p>
          <a:p>
            <a:pPr algn="just"/>
            <a:r>
              <a:rPr lang="en-US" sz="1800" dirty="0" smtClean="0"/>
              <a:t>The USDA’s </a:t>
            </a:r>
            <a:r>
              <a:rPr lang="en-US" sz="1800" i="1" dirty="0" smtClean="0"/>
              <a:t>MyPlate </a:t>
            </a:r>
            <a:r>
              <a:rPr lang="en-US" sz="1800" dirty="0" smtClean="0"/>
              <a:t>reminds the children that it is important to eat healthy foods and to avoid too many in-between-meal snacks and sweet treats. </a:t>
            </a:r>
            <a:r>
              <a:rPr lang="en-US" sz="1800" i="1" dirty="0" smtClean="0"/>
              <a:t>MyPlate </a:t>
            </a:r>
            <a:r>
              <a:rPr lang="en-US" sz="1800" dirty="0" smtClean="0"/>
              <a:t>puts special focus on portion control. It is a wonderful tool to help families eat healthier. </a:t>
            </a:r>
            <a:endParaRPr lang="en-US" sz="1800" dirty="0"/>
          </a:p>
        </p:txBody>
      </p:sp>
      <p:sp>
        <p:nvSpPr>
          <p:cNvPr id="2" name="Title 1"/>
          <p:cNvSpPr>
            <a:spLocks noGrp="1"/>
          </p:cNvSpPr>
          <p:nvPr>
            <p:ph type="title"/>
          </p:nvPr>
        </p:nvSpPr>
        <p:spPr/>
        <p:txBody>
          <a:bodyPr/>
          <a:lstStyle/>
          <a:p>
            <a:r>
              <a:rPr lang="en-US" dirty="0" smtClean="0">
                <a:solidFill>
                  <a:schemeClr val="accent1"/>
                </a:solidFill>
              </a:rPr>
              <a:t>Step #8</a:t>
            </a:r>
            <a:endParaRPr lang="en-US" dirty="0">
              <a:solidFill>
                <a:schemeClr val="accent1"/>
              </a:solidFill>
            </a:endParaRPr>
          </a:p>
        </p:txBody>
      </p:sp>
      <p:pic>
        <p:nvPicPr>
          <p:cNvPr id="5" name="Picture 2"/>
          <p:cNvPicPr>
            <a:picLocks noChangeAspect="1" noChangeArrowheads="1"/>
          </p:cNvPicPr>
          <p:nvPr/>
        </p:nvPicPr>
        <p:blipFill>
          <a:blip r:embed="rId2" cstate="print"/>
          <a:srcRect/>
          <a:stretch>
            <a:fillRect/>
          </a:stretch>
        </p:blipFill>
        <p:spPr bwMode="auto">
          <a:xfrm>
            <a:off x="5257800" y="4343400"/>
            <a:ext cx="3048000" cy="223801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forcem.co.uk/wp-content/uploads/2012/12/thank-you.png">
            <a:hlinkClick r:id="rId2"/>
          </p:cNvPr>
          <p:cNvPicPr>
            <a:picLocks noChangeAspect="1" noChangeArrowheads="1"/>
          </p:cNvPicPr>
          <p:nvPr/>
        </p:nvPicPr>
        <p:blipFill>
          <a:blip r:embed="rId3" cstate="print"/>
          <a:srcRect/>
          <a:stretch>
            <a:fillRect/>
          </a:stretch>
        </p:blipFill>
        <p:spPr bwMode="auto">
          <a:xfrm>
            <a:off x="2667000" y="304800"/>
            <a:ext cx="3609975" cy="3743325"/>
          </a:xfrm>
          <a:prstGeom prst="rect">
            <a:avLst/>
          </a:prstGeom>
          <a:noFill/>
        </p:spPr>
      </p:pic>
      <p:sp>
        <p:nvSpPr>
          <p:cNvPr id="4" name="Rectangle 3"/>
          <p:cNvSpPr/>
          <p:nvPr/>
        </p:nvSpPr>
        <p:spPr>
          <a:xfrm>
            <a:off x="1066800" y="4038600"/>
            <a:ext cx="7239000" cy="1754326"/>
          </a:xfrm>
          <a:prstGeom prst="rect">
            <a:avLst/>
          </a:prstGeom>
        </p:spPr>
        <p:txBody>
          <a:bodyPr wrap="square">
            <a:spAutoFit/>
          </a:bodyPr>
          <a:lstStyle/>
          <a:p>
            <a:pPr algn="just"/>
            <a:r>
              <a:rPr lang="en-US" dirty="0" smtClean="0"/>
              <a:t>The Children’s Oral Health Institute is excited that you will present the </a:t>
            </a:r>
            <a:r>
              <a:rPr lang="en-US" i="1" dirty="0" smtClean="0"/>
              <a:t>Lessons In A Lunch Box </a:t>
            </a:r>
            <a:r>
              <a:rPr lang="en-US" dirty="0" smtClean="0"/>
              <a:t>program at a local Title 1 elementary school. Your continued commitment and dedication to the oral health education of children and families is invaluable to these communities, to the profession of dental medicine and to our country. </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Follow these steps to good flossing and brushing.">
            <a:hlinkClick r:id="rId2"/>
          </p:cNvPr>
          <p:cNvPicPr>
            <a:picLocks noChangeAspect="1" noChangeArrowheads="1"/>
          </p:cNvPicPr>
          <p:nvPr/>
        </p:nvPicPr>
        <p:blipFill>
          <a:blip r:embed="rId3" cstate="print"/>
          <a:srcRect/>
          <a:stretch>
            <a:fillRect/>
          </a:stretch>
        </p:blipFill>
        <p:spPr bwMode="auto">
          <a:xfrm>
            <a:off x="1600200" y="838200"/>
            <a:ext cx="6858000" cy="5265964"/>
          </a:xfrm>
          <a:prstGeom prst="rect">
            <a:avLst/>
          </a:prstGeom>
          <a:ln>
            <a:noFill/>
          </a:ln>
          <a:effectLst>
            <a:outerShdw blurRad="292100" dist="139700" dir="2700000" algn="tl" rotWithShape="0">
              <a:srgbClr val="333333">
                <a:alpha val="65000"/>
              </a:srgbClr>
            </a:outerShdw>
          </a:effectLst>
        </p:spPr>
      </p:pic>
      <p:sp>
        <p:nvSpPr>
          <p:cNvPr id="47105" name="Rectangle 1"/>
          <p:cNvSpPr>
            <a:spLocks noChangeArrowheads="1"/>
          </p:cNvSpPr>
          <p:nvPr/>
        </p:nvSpPr>
        <p:spPr bwMode="auto">
          <a:xfrm>
            <a:off x="0" y="-186898"/>
            <a:ext cx="2385589"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lang="en-US" sz="2400" b="1" dirty="0" smtClean="0">
                <a:latin typeface="Calibri" pitchFamily="34" charset="0"/>
                <a:ea typeface="Calibri" pitchFamily="34" charset="0"/>
                <a:cs typeface="Times New Roman" pitchFamily="18" charset="0"/>
              </a:rPr>
              <a:t>       </a:t>
            </a:r>
            <a:r>
              <a:rPr kumimoji="0" lang="en-US" sz="2400" b="1" i="0" u="none" strike="noStrike" cap="none" normalizeH="0" baseline="0" dirty="0" smtClean="0">
                <a:ln>
                  <a:noFill/>
                </a:ln>
                <a:solidFill>
                  <a:schemeClr val="accent6">
                    <a:lumMod val="50000"/>
                  </a:schemeClr>
                </a:solidFill>
                <a:effectLst/>
                <a:latin typeface="Calibri" pitchFamily="34" charset="0"/>
                <a:ea typeface="Calibri" pitchFamily="34" charset="0"/>
                <a:cs typeface="Times New Roman" pitchFamily="18" charset="0"/>
              </a:rPr>
              <a:t>Floss &amp; Brush</a:t>
            </a:r>
            <a:endParaRPr kumimoji="0" lang="en-US" sz="2400" b="0" i="0" u="none" strike="noStrike" cap="none" normalizeH="0" baseline="0" dirty="0" smtClean="0">
              <a:ln>
                <a:noFill/>
              </a:ln>
              <a:solidFill>
                <a:schemeClr val="accent6">
                  <a:lumMod val="50000"/>
                </a:schemeClr>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0" y="246221"/>
            <a:ext cx="3810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3200" b="1" i="0" u="none" strike="noStrike" cap="none" normalizeH="0" baseline="0" dirty="0" smtClean="0">
                <a:ln>
                  <a:noFill/>
                </a:ln>
                <a:solidFill>
                  <a:schemeClr val="accent6">
                    <a:lumMod val="50000"/>
                  </a:schemeClr>
                </a:solidFill>
                <a:effectLst/>
                <a:latin typeface="Calibri" pitchFamily="34" charset="0"/>
                <a:ea typeface="Calibri" pitchFamily="34" charset="0"/>
                <a:cs typeface="Times New Roman" pitchFamily="18" charset="0"/>
              </a:rPr>
              <a:t>Eat Healthy</a:t>
            </a:r>
            <a:endParaRPr kumimoji="0" lang="en-US" sz="3200" b="0" i="0" u="none" strike="noStrike" cap="none" normalizeH="0" baseline="0" dirty="0" smtClean="0">
              <a:ln>
                <a:noFill/>
              </a:ln>
              <a:solidFill>
                <a:schemeClr val="accent6">
                  <a:lumMod val="50000"/>
                </a:schemeClr>
              </a:solidFill>
              <a:effectLst/>
              <a:latin typeface="Arial" pitchFamily="34" charset="0"/>
              <a:cs typeface="Arial" pitchFamily="34" charset="0"/>
            </a:endParaRPr>
          </a:p>
        </p:txBody>
      </p:sp>
      <p:pic>
        <p:nvPicPr>
          <p:cNvPr id="21506" name="Picture 2" descr="http://www.choosemyplate.gov/images/MyPlateImages/JPG/myplate_white.jpg"/>
          <p:cNvPicPr>
            <a:picLocks noChangeAspect="1" noChangeArrowheads="1"/>
          </p:cNvPicPr>
          <p:nvPr/>
        </p:nvPicPr>
        <p:blipFill>
          <a:blip r:embed="rId2" cstate="print"/>
          <a:srcRect/>
          <a:stretch>
            <a:fillRect/>
          </a:stretch>
        </p:blipFill>
        <p:spPr bwMode="auto">
          <a:xfrm>
            <a:off x="1752600" y="914400"/>
            <a:ext cx="6248400" cy="48006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4" descr="http://farm5.static.flickr.com/4049/4274789466_6c3eb4d0d7.jpg"/>
          <p:cNvPicPr>
            <a:picLocks noChangeAspect="1" noChangeArrowheads="1"/>
          </p:cNvPicPr>
          <p:nvPr/>
        </p:nvPicPr>
        <p:blipFill>
          <a:blip r:embed="rId2" cstate="print"/>
          <a:srcRect/>
          <a:stretch>
            <a:fillRect/>
          </a:stretch>
        </p:blipFill>
        <p:spPr bwMode="auto">
          <a:xfrm>
            <a:off x="152400" y="381000"/>
            <a:ext cx="4762500" cy="3200400"/>
          </a:xfrm>
          <a:prstGeom prst="rect">
            <a:avLst/>
          </a:prstGeom>
          <a:noFill/>
        </p:spPr>
      </p:pic>
      <p:pic>
        <p:nvPicPr>
          <p:cNvPr id="63496" name="Picture 8" descr="http://www.villalazyheart.com/wp-content/uploads/2012/01/kid-lunch-2-egg-sandwich-0454-590x393.jpg"/>
          <p:cNvPicPr>
            <a:picLocks noChangeAspect="1" noChangeArrowheads="1"/>
          </p:cNvPicPr>
          <p:nvPr/>
        </p:nvPicPr>
        <p:blipFill>
          <a:blip r:embed="rId3" cstate="print"/>
          <a:srcRect/>
          <a:stretch>
            <a:fillRect/>
          </a:stretch>
        </p:blipFill>
        <p:spPr bwMode="auto">
          <a:xfrm>
            <a:off x="4953000" y="381000"/>
            <a:ext cx="3962400" cy="3200400"/>
          </a:xfrm>
          <a:prstGeom prst="rect">
            <a:avLst/>
          </a:prstGeom>
          <a:noFill/>
        </p:spPr>
      </p:pic>
      <p:pic>
        <p:nvPicPr>
          <p:cNvPr id="63498" name="Picture 10" descr="http://www.villalazyheart.com/wp-content/uploads/2011/09/hummus.jpg"/>
          <p:cNvPicPr>
            <a:picLocks noChangeAspect="1" noChangeArrowheads="1"/>
          </p:cNvPicPr>
          <p:nvPr/>
        </p:nvPicPr>
        <p:blipFill>
          <a:blip r:embed="rId4" cstate="print"/>
          <a:srcRect/>
          <a:stretch>
            <a:fillRect/>
          </a:stretch>
        </p:blipFill>
        <p:spPr bwMode="auto">
          <a:xfrm>
            <a:off x="5029200" y="3581400"/>
            <a:ext cx="3886200" cy="3000376"/>
          </a:xfrm>
          <a:prstGeom prst="rect">
            <a:avLst/>
          </a:prstGeom>
          <a:noFill/>
        </p:spPr>
      </p:pic>
      <p:pic>
        <p:nvPicPr>
          <p:cNvPr id="63500" name="Picture 12" descr="Apples"/>
          <p:cNvPicPr>
            <a:picLocks noChangeAspect="1" noChangeArrowheads="1"/>
          </p:cNvPicPr>
          <p:nvPr/>
        </p:nvPicPr>
        <p:blipFill>
          <a:blip r:embed="rId5" cstate="print"/>
          <a:srcRect/>
          <a:stretch>
            <a:fillRect/>
          </a:stretch>
        </p:blipFill>
        <p:spPr bwMode="auto">
          <a:xfrm>
            <a:off x="2133600" y="3657600"/>
            <a:ext cx="2762250" cy="1905000"/>
          </a:xfrm>
          <a:prstGeom prst="rect">
            <a:avLst/>
          </a:prstGeom>
          <a:noFill/>
        </p:spPr>
      </p:pic>
      <p:sp>
        <p:nvSpPr>
          <p:cNvPr id="63501" name="Rectangle 13"/>
          <p:cNvSpPr>
            <a:spLocks noChangeArrowheads="1"/>
          </p:cNvSpPr>
          <p:nvPr/>
        </p:nvSpPr>
        <p:spPr bwMode="auto">
          <a:xfrm>
            <a:off x="304800" y="3365673"/>
            <a:ext cx="8839200" cy="23391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i="0" u="none" strike="noStrike" cap="none" normalizeH="0" baseline="0" dirty="0" smtClean="0">
              <a:ln>
                <a:noFill/>
              </a:ln>
              <a:solidFill>
                <a:schemeClr val="accent1">
                  <a:lumMod val="75000"/>
                </a:schemeClr>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accent6">
                    <a:lumMod val="50000"/>
                  </a:schemeClr>
                </a:solidFill>
                <a:effectLst/>
                <a:latin typeface="Calibri" pitchFamily="34" charset="0"/>
                <a:ea typeface="Calibri" pitchFamily="34" charset="0"/>
                <a:cs typeface="Times New Roman" pitchFamily="18" charset="0"/>
              </a:rPr>
              <a:t>     Talk </a:t>
            </a:r>
            <a:endParaRPr kumimoji="0" lang="en-US" b="1" i="0" u="none" strike="noStrike" cap="none" normalizeH="0" baseline="0" dirty="0" smtClean="0">
              <a:ln>
                <a:noFill/>
              </a:ln>
              <a:solidFill>
                <a:schemeClr val="accent6">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accent6">
                    <a:lumMod val="50000"/>
                  </a:schemeClr>
                </a:solidFill>
                <a:effectLst/>
                <a:latin typeface="Calibri" pitchFamily="34" charset="0"/>
                <a:ea typeface="Calibri" pitchFamily="34" charset="0"/>
                <a:cs typeface="Times New Roman" pitchFamily="18" charset="0"/>
              </a:rPr>
              <a:t>     about </a:t>
            </a:r>
          </a:p>
          <a:p>
            <a:pPr marL="0" marR="0" lvl="0" indent="0" algn="l" defTabSz="914400" rtl="0" eaLnBrk="0" fontAlgn="base" latinLnBrk="0" hangingPunct="0">
              <a:lnSpc>
                <a:spcPct val="100000"/>
              </a:lnSpc>
              <a:spcBef>
                <a:spcPct val="0"/>
              </a:spcBef>
              <a:spcAft>
                <a:spcPct val="0"/>
              </a:spcAft>
              <a:buClrTx/>
              <a:buSzTx/>
              <a:buFontTx/>
              <a:buNone/>
              <a:tabLst/>
            </a:pPr>
            <a:r>
              <a:rPr lang="en-US" b="1" dirty="0" smtClean="0">
                <a:solidFill>
                  <a:schemeClr val="accent6">
                    <a:lumMod val="50000"/>
                  </a:schemeClr>
                </a:solidFill>
                <a:latin typeface="Calibri" pitchFamily="34" charset="0"/>
                <a:ea typeface="Calibri" pitchFamily="34" charset="0"/>
                <a:cs typeface="Times New Roman" pitchFamily="18" charset="0"/>
              </a:rPr>
              <a:t>     healthy</a:t>
            </a:r>
            <a:r>
              <a:rPr kumimoji="0" lang="en-US" b="1" i="0" u="none" strike="noStrike" cap="none" normalizeH="0" baseline="0" dirty="0" smtClean="0">
                <a:ln>
                  <a:noFill/>
                </a:ln>
                <a:solidFill>
                  <a:schemeClr val="accent6">
                    <a:lumMod val="50000"/>
                  </a:schemeClr>
                </a:solidFill>
                <a:effectLst/>
                <a:latin typeface="Calibri" pitchFamily="34" charset="0"/>
                <a:ea typeface="Calibri" pitchFamily="34" charset="0"/>
                <a:cs typeface="Times New Roman" pitchFamily="18" charset="0"/>
              </a:rPr>
              <a:t> </a:t>
            </a:r>
            <a:endParaRPr kumimoji="0" lang="en-US" b="1" i="0" u="none" strike="noStrike" cap="none" normalizeH="0" baseline="0" dirty="0" smtClean="0">
              <a:ln>
                <a:noFill/>
              </a:ln>
              <a:solidFill>
                <a:schemeClr val="accent6">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accent6">
                    <a:lumMod val="50000"/>
                  </a:schemeClr>
                </a:solidFill>
                <a:effectLst/>
                <a:latin typeface="Calibri" pitchFamily="34" charset="0"/>
                <a:ea typeface="Calibri" pitchFamily="34" charset="0"/>
                <a:cs typeface="Times New Roman" pitchFamily="18" charset="0"/>
              </a:rPr>
              <a:t>     foods</a:t>
            </a:r>
            <a:endParaRPr kumimoji="0" lang="en-US" b="1" i="0" u="none" strike="noStrike" cap="none" normalizeH="0" baseline="0" dirty="0" smtClean="0">
              <a:ln>
                <a:noFill/>
              </a:ln>
              <a:solidFill>
                <a:schemeClr val="accent6">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accent6">
                    <a:lumMod val="50000"/>
                  </a:schemeClr>
                </a:solidFill>
                <a:effectLst/>
                <a:latin typeface="Calibri" pitchFamily="34" charset="0"/>
                <a:ea typeface="Calibri" pitchFamily="34" charset="0"/>
                <a:cs typeface="Times New Roman" pitchFamily="18" charset="0"/>
              </a:rPr>
              <a:t>     you</a:t>
            </a:r>
          </a:p>
          <a:p>
            <a:pPr marL="0" marR="0" lvl="0" indent="0" algn="l" defTabSz="914400" rtl="0" eaLnBrk="0" fontAlgn="base" latinLnBrk="0" hangingPunct="0">
              <a:lnSpc>
                <a:spcPct val="100000"/>
              </a:lnSpc>
              <a:spcBef>
                <a:spcPct val="0"/>
              </a:spcBef>
              <a:spcAft>
                <a:spcPct val="0"/>
              </a:spcAft>
              <a:buClrTx/>
              <a:buSzTx/>
              <a:buFontTx/>
              <a:buNone/>
              <a:tabLst/>
            </a:pPr>
            <a:r>
              <a:rPr lang="en-US" b="1" dirty="0" smtClean="0">
                <a:solidFill>
                  <a:schemeClr val="accent6">
                    <a:lumMod val="50000"/>
                  </a:schemeClr>
                </a:solidFill>
                <a:latin typeface="Calibri" pitchFamily="34" charset="0"/>
                <a:cs typeface="Times New Roman" pitchFamily="18" charset="0"/>
              </a:rPr>
              <a:t>     enjoy!</a:t>
            </a:r>
            <a:endParaRPr kumimoji="0" lang="en-US" b="1" i="0" u="none" strike="noStrike" cap="none" normalizeH="0" baseline="0" dirty="0" smtClean="0">
              <a:ln>
                <a:noFill/>
              </a:ln>
              <a:solidFill>
                <a:schemeClr val="accent6">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accent6">
                    <a:lumMod val="50000"/>
                  </a:schemeClr>
                </a:solidFill>
                <a:effectLst/>
                <a:latin typeface="Calibri" pitchFamily="34" charset="0"/>
                <a:ea typeface="Calibri" pitchFamily="34" charset="0"/>
                <a:cs typeface="Times New Roman" pitchFamily="18" charset="0"/>
              </a:rPr>
              <a:t>     </a:t>
            </a:r>
            <a:endParaRPr kumimoji="0" lang="en-US" sz="2000" i="0" u="none" strike="noStrike" cap="none" normalizeH="0" baseline="0" dirty="0" smtClean="0">
              <a:ln>
                <a:noFill/>
              </a:ln>
              <a:solidFill>
                <a:schemeClr val="accent6">
                  <a:lumMod val="50000"/>
                </a:schemeClr>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635691"/>
          </a:xfrm>
        </p:spPr>
        <p:txBody>
          <a:bodyPr>
            <a:normAutofit/>
          </a:bodyPr>
          <a:lstStyle/>
          <a:p>
            <a:pPr indent="-274320">
              <a:buNone/>
            </a:pPr>
            <a:r>
              <a:rPr lang="en-US" dirty="0" smtClean="0">
                <a:solidFill>
                  <a:schemeClr val="accent6">
                    <a:lumMod val="50000"/>
                  </a:schemeClr>
                </a:solidFill>
              </a:rPr>
              <a:t>	</a:t>
            </a:r>
            <a:r>
              <a:rPr lang="en-US" sz="2600" dirty="0" smtClean="0">
                <a:solidFill>
                  <a:schemeClr val="accent6">
                    <a:lumMod val="50000"/>
                  </a:schemeClr>
                </a:solidFill>
              </a:rPr>
              <a:t>Explain how the </a:t>
            </a:r>
            <a:r>
              <a:rPr lang="en-US" sz="2600" i="1" dirty="0" smtClean="0">
                <a:solidFill>
                  <a:schemeClr val="accent6">
                    <a:lumMod val="50000"/>
                  </a:schemeClr>
                </a:solidFill>
              </a:rPr>
              <a:t>Dental Care In A Carrot </a:t>
            </a:r>
            <a:r>
              <a:rPr lang="en-US" sz="2600" dirty="0" smtClean="0">
                <a:solidFill>
                  <a:schemeClr val="accent6">
                    <a:lumMod val="50000"/>
                  </a:schemeClr>
                </a:solidFill>
              </a:rPr>
              <a:t>case is assembled.</a:t>
            </a:r>
          </a:p>
          <a:p>
            <a:pPr algn="just"/>
            <a:r>
              <a:rPr lang="en-US" sz="1700" dirty="0" smtClean="0">
                <a:solidFill>
                  <a:schemeClr val="accent6">
                    <a:lumMod val="50000"/>
                  </a:schemeClr>
                </a:solidFill>
              </a:rPr>
              <a:t>Describe the </a:t>
            </a:r>
            <a:r>
              <a:rPr lang="en-US" sz="1700" i="1" dirty="0" smtClean="0">
                <a:solidFill>
                  <a:schemeClr val="accent6">
                    <a:lumMod val="50000"/>
                  </a:schemeClr>
                </a:solidFill>
              </a:rPr>
              <a:t>Dental Care In A Carrot case</a:t>
            </a:r>
            <a:r>
              <a:rPr lang="en-US" sz="1700" dirty="0" smtClean="0">
                <a:solidFill>
                  <a:schemeClr val="accent6">
                    <a:lumMod val="50000"/>
                  </a:schemeClr>
                </a:solidFill>
              </a:rPr>
              <a:t>. Hold the carrot case up. Unscrew the top and explain how it functions. Describe the rinse cup top. Now open the case to display the contents including the toothbrush, toothpaste and dental floss. Remove the toothbrush from the cellophane and put it in the designated place in the carrot. Place the toothpaste in its designated slot. Demonstrate how the Tutti Frutti dental floss can be removed and replaced</a:t>
            </a:r>
            <a:r>
              <a:rPr lang="en-US" sz="1850" dirty="0" smtClean="0">
                <a:solidFill>
                  <a:schemeClr val="accent6">
                    <a:lumMod val="50000"/>
                  </a:schemeClr>
                </a:solidFill>
              </a:rPr>
              <a:t>. </a:t>
            </a:r>
          </a:p>
          <a:p>
            <a:pPr>
              <a:buNone/>
            </a:pPr>
            <a:endParaRPr lang="en-US" dirty="0"/>
          </a:p>
        </p:txBody>
      </p:sp>
      <p:sp>
        <p:nvSpPr>
          <p:cNvPr id="2" name="Title 1"/>
          <p:cNvSpPr>
            <a:spLocks noGrp="1"/>
          </p:cNvSpPr>
          <p:nvPr>
            <p:ph type="title"/>
          </p:nvPr>
        </p:nvSpPr>
        <p:spPr/>
        <p:txBody>
          <a:bodyPr/>
          <a:lstStyle/>
          <a:p>
            <a:r>
              <a:rPr lang="en-US" dirty="0" smtClean="0">
                <a:solidFill>
                  <a:schemeClr val="accent1"/>
                </a:solidFill>
              </a:rPr>
              <a:t>Step #9</a:t>
            </a:r>
            <a:endParaRPr lang="en-US" dirty="0">
              <a:solidFill>
                <a:schemeClr val="accent1"/>
              </a:solidFill>
            </a:endParaRPr>
          </a:p>
        </p:txBody>
      </p:sp>
      <p:pic>
        <p:nvPicPr>
          <p:cNvPr id="5" name="Picture 3"/>
          <p:cNvPicPr>
            <a:picLocks noChangeAspect="1" noChangeArrowheads="1"/>
          </p:cNvPicPr>
          <p:nvPr/>
        </p:nvPicPr>
        <p:blipFill>
          <a:blip r:embed="rId2" cstate="print"/>
          <a:srcRect/>
          <a:stretch>
            <a:fillRect/>
          </a:stretch>
        </p:blipFill>
        <p:spPr bwMode="auto">
          <a:xfrm>
            <a:off x="5410200" y="3962400"/>
            <a:ext cx="3429000" cy="26331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143000" y="533400"/>
            <a:ext cx="6934200" cy="4724400"/>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rot="10800000" flipV="1">
            <a:off x="1752599" y="5486400"/>
            <a:ext cx="6248399" cy="369332"/>
          </a:xfrm>
          <a:prstGeom prst="rect">
            <a:avLst/>
          </a:prstGeom>
        </p:spPr>
        <p:txBody>
          <a:bodyPr wrap="square">
            <a:spAutoFit/>
          </a:bodyPr>
          <a:lstStyle/>
          <a:p>
            <a:r>
              <a:rPr lang="en-US" dirty="0" smtClean="0"/>
              <a:t>    Inspecting their </a:t>
            </a:r>
            <a:r>
              <a:rPr lang="en-US" i="1" dirty="0" smtClean="0"/>
              <a:t>Dental Care in a Carrot </a:t>
            </a:r>
            <a:r>
              <a:rPr lang="en-US" dirty="0" smtClean="0"/>
              <a:t>cases</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P5081751.JPG"/>
          <p:cNvPicPr>
            <a:picLocks noChangeAspect="1" noChangeArrowheads="1"/>
          </p:cNvPicPr>
          <p:nvPr/>
        </p:nvPicPr>
        <p:blipFill>
          <a:blip r:embed="rId2" cstate="print"/>
          <a:srcRect/>
          <a:stretch>
            <a:fillRect/>
          </a:stretch>
        </p:blipFill>
        <p:spPr bwMode="auto">
          <a:xfrm>
            <a:off x="1295400" y="381000"/>
            <a:ext cx="6858000" cy="5143500"/>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2057400" y="5715000"/>
            <a:ext cx="6400800" cy="646331"/>
          </a:xfrm>
          <a:prstGeom prst="rect">
            <a:avLst/>
          </a:prstGeom>
        </p:spPr>
        <p:txBody>
          <a:bodyPr wrap="square">
            <a:spAutoFit/>
          </a:bodyPr>
          <a:lstStyle/>
          <a:p>
            <a:r>
              <a:rPr lang="en-US" dirty="0" smtClean="0"/>
              <a:t>“Let me see how this is done. I put the toothbrush </a:t>
            </a:r>
            <a:r>
              <a:rPr lang="en-US" smtClean="0"/>
              <a:t>and toothpaste </a:t>
            </a:r>
            <a:r>
              <a:rPr lang="en-US" dirty="0" smtClean="0"/>
              <a:t>…..in the </a:t>
            </a:r>
            <a:r>
              <a:rPr lang="en-US" i="1" dirty="0" smtClean="0"/>
              <a:t>Dental Care in a Carrot </a:t>
            </a:r>
            <a:r>
              <a:rPr lang="en-US" dirty="0" smtClean="0"/>
              <a:t>case.”</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386072"/>
          </a:xfrm>
        </p:spPr>
        <p:txBody>
          <a:bodyPr>
            <a:normAutofit/>
          </a:bodyPr>
          <a:lstStyle/>
          <a:p>
            <a:r>
              <a:rPr lang="en-US" sz="2000" dirty="0" smtClean="0">
                <a:solidFill>
                  <a:schemeClr val="accent6">
                    <a:lumMod val="50000"/>
                  </a:schemeClr>
                </a:solidFill>
              </a:rPr>
              <a:t>YouTube video </a:t>
            </a:r>
          </a:p>
          <a:p>
            <a:pPr>
              <a:buNone/>
            </a:pPr>
            <a:r>
              <a:rPr lang="en-US" sz="2000" dirty="0" smtClean="0"/>
              <a:t>		</a:t>
            </a:r>
            <a:r>
              <a:rPr lang="en-US" sz="2000" dirty="0" smtClean="0">
                <a:hlinkClick r:id="rId2"/>
              </a:rPr>
              <a:t>http://www.youtube.com/watch?v=ACN6IPk7nE0</a:t>
            </a:r>
            <a:endParaRPr lang="en-US" sz="2000" dirty="0" smtClean="0">
              <a:solidFill>
                <a:schemeClr val="accent6">
                  <a:lumMod val="50000"/>
                </a:schemeClr>
              </a:solidFill>
            </a:endParaRPr>
          </a:p>
          <a:p>
            <a:pPr>
              <a:buNone/>
            </a:pPr>
            <a:endParaRPr lang="en-US" sz="2400" dirty="0" smtClean="0"/>
          </a:p>
          <a:p>
            <a:pPr>
              <a:buNone/>
            </a:pPr>
            <a:endParaRPr lang="en-US" sz="2400" dirty="0"/>
          </a:p>
        </p:txBody>
      </p:sp>
      <p:sp>
        <p:nvSpPr>
          <p:cNvPr id="3" name="Title 2"/>
          <p:cNvSpPr>
            <a:spLocks noGrp="1"/>
          </p:cNvSpPr>
          <p:nvPr>
            <p:ph type="title"/>
          </p:nvPr>
        </p:nvSpPr>
        <p:spPr/>
        <p:txBody>
          <a:bodyPr>
            <a:noAutofit/>
          </a:bodyPr>
          <a:lstStyle/>
          <a:p>
            <a:r>
              <a:rPr lang="en-US" sz="3400" dirty="0" smtClean="0">
                <a:solidFill>
                  <a:schemeClr val="accent6">
                    <a:lumMod val="50000"/>
                  </a:schemeClr>
                </a:solidFill>
              </a:rPr>
              <a:t>View the </a:t>
            </a:r>
            <a:r>
              <a:rPr lang="en-US" sz="3400" i="1" dirty="0" smtClean="0">
                <a:solidFill>
                  <a:schemeClr val="accent6">
                    <a:lumMod val="50000"/>
                  </a:schemeClr>
                </a:solidFill>
              </a:rPr>
              <a:t>Dental Care In A Carrot </a:t>
            </a:r>
            <a:r>
              <a:rPr lang="en-US" sz="3400" dirty="0" smtClean="0">
                <a:solidFill>
                  <a:schemeClr val="accent6">
                    <a:lumMod val="50000"/>
                  </a:schemeClr>
                </a:solidFill>
              </a:rPr>
              <a:t>case ~1minute video</a:t>
            </a:r>
            <a:endParaRPr lang="en-US" sz="3400" dirty="0">
              <a:solidFill>
                <a:schemeClr val="accent6">
                  <a:lumMod val="50000"/>
                </a:schemeClr>
              </a:solidFill>
            </a:endParaRPr>
          </a:p>
        </p:txBody>
      </p:sp>
      <p:pic>
        <p:nvPicPr>
          <p:cNvPr id="18434" name="Picture 2" descr="http://i2.ytimg.com/vi/ACN6IPk7nE0/hqdefault.jpg"/>
          <p:cNvPicPr>
            <a:picLocks noChangeAspect="1" noChangeArrowheads="1"/>
          </p:cNvPicPr>
          <p:nvPr/>
        </p:nvPicPr>
        <p:blipFill>
          <a:blip r:embed="rId3" cstate="print"/>
          <a:srcRect/>
          <a:stretch>
            <a:fillRect/>
          </a:stretch>
        </p:blipFill>
        <p:spPr bwMode="auto">
          <a:xfrm>
            <a:off x="2438400" y="2286000"/>
            <a:ext cx="4114800" cy="3086101"/>
          </a:xfrm>
          <a:prstGeom prst="rect">
            <a:avLst/>
          </a:prstGeom>
          <a:noFill/>
          <a:ln>
            <a:solidFill>
              <a:schemeClr val="accent1">
                <a:lumMod val="75000"/>
              </a:schemeClr>
            </a:solidFill>
          </a:ln>
        </p:spPr>
      </p:pic>
      <p:sp>
        <p:nvSpPr>
          <p:cNvPr id="6" name="Rectangle 5"/>
          <p:cNvSpPr/>
          <p:nvPr/>
        </p:nvSpPr>
        <p:spPr>
          <a:xfrm>
            <a:off x="-1066800" y="4495800"/>
            <a:ext cx="10210800" cy="1600438"/>
          </a:xfrm>
          <a:prstGeom prst="rect">
            <a:avLst/>
          </a:prstGeom>
        </p:spPr>
        <p:txBody>
          <a:bodyPr wrap="square">
            <a:spAutoFit/>
          </a:bodyPr>
          <a:lstStyle/>
          <a:p>
            <a:endParaRPr lang="en-US" sz="1300" dirty="0" smtClean="0"/>
          </a:p>
          <a:p>
            <a:endParaRPr lang="en-US" sz="1300" dirty="0" smtClean="0"/>
          </a:p>
          <a:p>
            <a:endParaRPr lang="en-US" sz="1300" dirty="0" smtClean="0"/>
          </a:p>
          <a:p>
            <a:endParaRPr lang="en-US" sz="1300" dirty="0" smtClean="0"/>
          </a:p>
          <a:p>
            <a:r>
              <a:rPr lang="en-US" sz="1100" dirty="0" smtClean="0"/>
              <a:t>  </a:t>
            </a:r>
          </a:p>
          <a:p>
            <a:pPr>
              <a:lnSpc>
                <a:spcPts val="1400"/>
              </a:lnSpc>
            </a:pPr>
            <a:r>
              <a:rPr lang="en-US" sz="1100" dirty="0" smtClean="0"/>
              <a:t>	           	</a:t>
            </a:r>
          </a:p>
          <a:p>
            <a:pPr>
              <a:lnSpc>
                <a:spcPts val="1400"/>
              </a:lnSpc>
            </a:pPr>
            <a:r>
              <a:rPr lang="en-US" sz="1100" b="1" i="1" dirty="0" smtClean="0"/>
              <a:t>		Note: </a:t>
            </a:r>
            <a:r>
              <a:rPr lang="en-US" sz="1100" i="1" dirty="0" smtClean="0"/>
              <a:t>While this video make reference Colgate’s Tom’s of Maine toothpaste, the brands are subject to change. </a:t>
            </a:r>
          </a:p>
          <a:p>
            <a:pPr>
              <a:lnSpc>
                <a:spcPts val="1400"/>
              </a:lnSpc>
            </a:pPr>
            <a:r>
              <a:rPr lang="en-US" sz="1100" i="1" dirty="0" smtClean="0"/>
              <a:t>		         Currently, Crest Kids toothpaste is being supplied by P &amp; G Oral B for the carrot case</a:t>
            </a:r>
            <a:r>
              <a:rPr lang="en-US" sz="1100" dirty="0" smtClean="0"/>
              <a:t>.</a:t>
            </a:r>
            <a:r>
              <a:rPr lang="en-US" dirty="0" smtClean="0"/>
              <a:t>	</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788091"/>
          </a:xfrm>
        </p:spPr>
        <p:txBody>
          <a:bodyPr>
            <a:normAutofit fontScale="92500" lnSpcReduction="20000"/>
          </a:bodyPr>
          <a:lstStyle/>
          <a:p>
            <a:pPr algn="just">
              <a:lnSpc>
                <a:spcPct val="160000"/>
              </a:lnSpc>
              <a:buNone/>
            </a:pPr>
            <a:r>
              <a:rPr lang="en-US" dirty="0" smtClean="0">
                <a:solidFill>
                  <a:schemeClr val="accent6">
                    <a:lumMod val="50000"/>
                  </a:schemeClr>
                </a:solidFill>
              </a:rPr>
              <a:t>	Explain The Teacher’s Lesson Plan Guide</a:t>
            </a:r>
          </a:p>
          <a:p>
            <a:pPr algn="just">
              <a:lnSpc>
                <a:spcPct val="120000"/>
              </a:lnSpc>
            </a:pPr>
            <a:r>
              <a:rPr lang="en-US" sz="1850" dirty="0" smtClean="0">
                <a:solidFill>
                  <a:schemeClr val="accent6">
                    <a:lumMod val="50000"/>
                  </a:schemeClr>
                </a:solidFill>
              </a:rPr>
              <a:t>Teachers can download dental health lessons from the guide by visiting</a:t>
            </a:r>
          </a:p>
          <a:p>
            <a:pPr algn="just">
              <a:lnSpc>
                <a:spcPct val="120000"/>
              </a:lnSpc>
              <a:buNone/>
            </a:pPr>
            <a:r>
              <a:rPr lang="en-US" sz="1850" dirty="0" smtClean="0"/>
              <a:t>	The </a:t>
            </a:r>
            <a:r>
              <a:rPr lang="en-US" sz="1850" dirty="0" smtClean="0">
                <a:solidFill>
                  <a:schemeClr val="accent6">
                    <a:lumMod val="50000"/>
                  </a:schemeClr>
                </a:solidFill>
              </a:rPr>
              <a:t>Children’s Oral Health Institute website at </a:t>
            </a:r>
            <a:r>
              <a:rPr lang="en-US" sz="1850" dirty="0" smtClean="0">
                <a:solidFill>
                  <a:schemeClr val="accent6">
                    <a:lumMod val="50000"/>
                  </a:schemeClr>
                </a:solidFill>
                <a:hlinkClick r:id="rId2"/>
              </a:rPr>
              <a:t>www.mycohi.org</a:t>
            </a:r>
            <a:r>
              <a:rPr lang="en-US" sz="1900" dirty="0" smtClean="0">
                <a:solidFill>
                  <a:schemeClr val="accent6">
                    <a:lumMod val="50000"/>
                  </a:schemeClr>
                </a:solidFill>
              </a:rPr>
              <a:t>.</a:t>
            </a:r>
          </a:p>
          <a:p>
            <a:pPr algn="just">
              <a:lnSpc>
                <a:spcPct val="120000"/>
              </a:lnSpc>
              <a:buNone/>
            </a:pPr>
            <a:endParaRPr lang="en-US" sz="1900" dirty="0" smtClean="0">
              <a:solidFill>
                <a:schemeClr val="accent6">
                  <a:lumMod val="50000"/>
                </a:schemeClr>
              </a:solidFill>
            </a:endParaRPr>
          </a:p>
          <a:p>
            <a:pPr algn="just">
              <a:lnSpc>
                <a:spcPct val="120000"/>
              </a:lnSpc>
            </a:pPr>
            <a:r>
              <a:rPr lang="en-US" sz="1850" dirty="0" smtClean="0">
                <a:solidFill>
                  <a:schemeClr val="accent6">
                    <a:lumMod val="50000"/>
                  </a:schemeClr>
                </a:solidFill>
              </a:rPr>
              <a:t>Encourage teachers to embrace our latest initiative entitled</a:t>
            </a:r>
          </a:p>
          <a:p>
            <a:pPr algn="just">
              <a:lnSpc>
                <a:spcPct val="120000"/>
              </a:lnSpc>
              <a:buNone/>
            </a:pPr>
            <a:r>
              <a:rPr lang="en-US" sz="1850" i="1" dirty="0" smtClean="0">
                <a:solidFill>
                  <a:schemeClr val="accent6">
                    <a:lumMod val="50000"/>
                  </a:schemeClr>
                </a:solidFill>
              </a:rPr>
              <a:t>	Code Red: The Oral Health Crisis In Your Classroom© Empowering</a:t>
            </a:r>
          </a:p>
          <a:p>
            <a:pPr algn="just">
              <a:lnSpc>
                <a:spcPct val="120000"/>
              </a:lnSpc>
              <a:buNone/>
            </a:pPr>
            <a:r>
              <a:rPr lang="en-US" sz="1850" i="1" dirty="0" smtClean="0">
                <a:solidFill>
                  <a:schemeClr val="accent6">
                    <a:lumMod val="50000"/>
                  </a:schemeClr>
                </a:solidFill>
              </a:rPr>
              <a:t>	the Teachers to Teach Oral Health Education- A Curriculum Resource Reference. </a:t>
            </a:r>
          </a:p>
          <a:p>
            <a:pPr algn="just">
              <a:lnSpc>
                <a:spcPct val="120000"/>
              </a:lnSpc>
              <a:buNone/>
            </a:pPr>
            <a:endParaRPr lang="en-US" sz="1850" i="1" dirty="0" smtClean="0">
              <a:solidFill>
                <a:schemeClr val="accent6">
                  <a:lumMod val="50000"/>
                </a:schemeClr>
              </a:solidFill>
            </a:endParaRPr>
          </a:p>
          <a:p>
            <a:pPr algn="just">
              <a:lnSpc>
                <a:spcPct val="120000"/>
              </a:lnSpc>
            </a:pPr>
            <a:r>
              <a:rPr lang="en-US" sz="1850" dirty="0" smtClean="0">
                <a:solidFill>
                  <a:schemeClr val="accent6">
                    <a:lumMod val="50000"/>
                  </a:schemeClr>
                </a:solidFill>
              </a:rPr>
              <a:t>Remind the teachers to complete the Educator’s Survey (available on the website) in 6 to 8 weeks following your presentation. Completed surveys should be given to the principal and emailed to </a:t>
            </a:r>
            <a:r>
              <a:rPr lang="en-US" sz="1850" dirty="0" smtClean="0">
                <a:solidFill>
                  <a:schemeClr val="accent6">
                    <a:lumMod val="50000"/>
                  </a:schemeClr>
                </a:solidFill>
                <a:hlinkClick r:id="rId3"/>
              </a:rPr>
              <a:t>wbcohi@gmail.com</a:t>
            </a:r>
            <a:r>
              <a:rPr lang="en-US" sz="1850" dirty="0" smtClean="0">
                <a:solidFill>
                  <a:schemeClr val="accent6">
                    <a:lumMod val="50000"/>
                  </a:schemeClr>
                </a:solidFill>
              </a:rPr>
              <a:t>,  mailed</a:t>
            </a:r>
            <a:r>
              <a:rPr lang="en-US" sz="1850" i="1" dirty="0" smtClean="0">
                <a:solidFill>
                  <a:schemeClr val="accent6">
                    <a:lumMod val="50000"/>
                  </a:schemeClr>
                </a:solidFill>
              </a:rPr>
              <a:t> </a:t>
            </a:r>
            <a:r>
              <a:rPr lang="en-US" sz="1850" dirty="0" smtClean="0">
                <a:solidFill>
                  <a:schemeClr val="accent6">
                    <a:lumMod val="50000"/>
                  </a:schemeClr>
                </a:solidFill>
              </a:rPr>
              <a:t>to The Children’s Oral Health Institute at 9199 Reisterstown Rd., Suite 203A Owings Mills, MD 21117 or faxed to 410-356-8574.</a:t>
            </a:r>
          </a:p>
        </p:txBody>
      </p:sp>
      <p:sp>
        <p:nvSpPr>
          <p:cNvPr id="2" name="Title 1"/>
          <p:cNvSpPr>
            <a:spLocks noGrp="1"/>
          </p:cNvSpPr>
          <p:nvPr>
            <p:ph type="title"/>
          </p:nvPr>
        </p:nvSpPr>
        <p:spPr/>
        <p:txBody>
          <a:bodyPr/>
          <a:lstStyle/>
          <a:p>
            <a:r>
              <a:rPr lang="en-US" dirty="0" smtClean="0">
                <a:solidFill>
                  <a:schemeClr val="accent1"/>
                </a:solidFill>
              </a:rPr>
              <a:t>Step #10</a:t>
            </a:r>
            <a:endParaRPr lang="en-US" dirty="0">
              <a:solidFill>
                <a:schemeClr val="accent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3" descr="http://www.mycohi.org/images/apple_spiral.gif">
            <a:hlinkClick r:id="rId2"/>
          </p:cNvPr>
          <p:cNvPicPr>
            <a:picLocks noChangeAspect="1" noChangeArrowheads="1"/>
          </p:cNvPicPr>
          <p:nvPr/>
        </p:nvPicPr>
        <p:blipFill>
          <a:blip r:embed="rId3" cstate="print"/>
          <a:srcRect/>
          <a:stretch>
            <a:fillRect/>
          </a:stretch>
        </p:blipFill>
        <p:spPr bwMode="auto">
          <a:xfrm>
            <a:off x="5791200" y="3489958"/>
            <a:ext cx="2971800" cy="291897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Rectangle 5"/>
          <p:cNvSpPr/>
          <p:nvPr/>
        </p:nvSpPr>
        <p:spPr>
          <a:xfrm>
            <a:off x="381000" y="5005864"/>
            <a:ext cx="4495800" cy="646331"/>
          </a:xfrm>
          <a:prstGeom prst="rect">
            <a:avLst/>
          </a:prstGeom>
        </p:spPr>
        <p:txBody>
          <a:bodyPr wrap="square">
            <a:spAutoFit/>
          </a:bodyPr>
          <a:lstStyle/>
          <a:p>
            <a:r>
              <a:rPr lang="en-US" b="1" dirty="0" smtClean="0"/>
              <a:t>         </a:t>
            </a:r>
          </a:p>
          <a:p>
            <a:r>
              <a:rPr lang="en-US" b="1" dirty="0" smtClean="0"/>
              <a:t>         Teacher Lesson Plan Guides</a:t>
            </a:r>
            <a:endParaRPr lang="en-US" b="1" dirty="0"/>
          </a:p>
        </p:txBody>
      </p:sp>
      <p:sp>
        <p:nvSpPr>
          <p:cNvPr id="5" name="Rectangle 4"/>
          <p:cNvSpPr/>
          <p:nvPr/>
        </p:nvSpPr>
        <p:spPr>
          <a:xfrm>
            <a:off x="5410200" y="838200"/>
            <a:ext cx="3733800" cy="1569660"/>
          </a:xfrm>
          <a:prstGeom prst="rect">
            <a:avLst/>
          </a:prstGeom>
        </p:spPr>
        <p:txBody>
          <a:bodyPr wrap="square">
            <a:spAutoFit/>
          </a:bodyPr>
          <a:lstStyle/>
          <a:p>
            <a:endParaRPr lang="en-US" sz="1600" dirty="0" smtClean="0"/>
          </a:p>
          <a:p>
            <a:endParaRPr lang="en-US" sz="1600" dirty="0" smtClean="0"/>
          </a:p>
          <a:p>
            <a:r>
              <a:rPr lang="en-US" sz="1600" dirty="0" smtClean="0"/>
              <a:t>Both of these </a:t>
            </a:r>
            <a:r>
              <a:rPr lang="en-US" sz="1600" b="1" dirty="0" smtClean="0"/>
              <a:t>Teacher Lesson Plan Guides </a:t>
            </a:r>
            <a:r>
              <a:rPr lang="en-US" sz="1600" dirty="0" smtClean="0"/>
              <a:t>can be downloaded from</a:t>
            </a:r>
          </a:p>
          <a:p>
            <a:r>
              <a:rPr lang="en-US" sz="1600" dirty="0" smtClean="0"/>
              <a:t>The Children’s Oral Health Institute</a:t>
            </a:r>
          </a:p>
          <a:p>
            <a:r>
              <a:rPr lang="en-US" sz="1600" dirty="0" smtClean="0"/>
              <a:t> website at www.mycohi.org.</a:t>
            </a:r>
            <a:endParaRPr lang="en-US" sz="1600" dirty="0"/>
          </a:p>
        </p:txBody>
      </p:sp>
      <p:pic>
        <p:nvPicPr>
          <p:cNvPr id="7" name="Picture 2" descr="http://mycohi.org/images/lunchbox_0588.jpg"/>
          <p:cNvPicPr>
            <a:picLocks noChangeAspect="1" noChangeArrowheads="1"/>
          </p:cNvPicPr>
          <p:nvPr/>
        </p:nvPicPr>
        <p:blipFill>
          <a:blip r:embed="rId4" cstate="print"/>
          <a:srcRect/>
          <a:stretch>
            <a:fillRect/>
          </a:stretch>
        </p:blipFill>
        <p:spPr bwMode="auto">
          <a:xfrm>
            <a:off x="914400" y="381000"/>
            <a:ext cx="3810000" cy="47720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My Pictures\Dental Health Program\Dental Health Program 019.jpg"/>
          <p:cNvPicPr/>
          <p:nvPr/>
        </p:nvPicPr>
        <p:blipFill>
          <a:blip r:embed="rId2" cstate="print"/>
          <a:srcRect/>
          <a:stretch>
            <a:fillRect/>
          </a:stretch>
        </p:blipFill>
        <p:spPr bwMode="auto">
          <a:xfrm>
            <a:off x="762000" y="304800"/>
            <a:ext cx="7467600" cy="4495800"/>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609600" y="5029200"/>
            <a:ext cx="8229600" cy="877163"/>
          </a:xfrm>
          <a:prstGeom prst="rect">
            <a:avLst/>
          </a:prstGeom>
        </p:spPr>
        <p:txBody>
          <a:bodyPr wrap="square">
            <a:spAutoFit/>
          </a:bodyPr>
          <a:lstStyle/>
          <a:p>
            <a:r>
              <a:rPr lang="en-US" sz="1700" dirty="0" smtClean="0">
                <a:solidFill>
                  <a:schemeClr val="accent6">
                    <a:lumMod val="50000"/>
                  </a:schemeClr>
                </a:solidFill>
              </a:rPr>
              <a:t>Mrs. Sherry Holland Senter - Education Resource Consultant to the COHI  talks with teachers about the oral health education content of the lesson  guide.</a:t>
            </a:r>
            <a:endParaRPr lang="en-US" sz="17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0"/>
            <a:ext cx="8153400" cy="4431983"/>
          </a:xfrm>
          <a:prstGeom prst="rect">
            <a:avLst/>
          </a:prstGeom>
        </p:spPr>
        <p:txBody>
          <a:bodyPr wrap="square">
            <a:spAutoFit/>
          </a:bodyPr>
          <a:lstStyle/>
          <a:p>
            <a:r>
              <a:rPr lang="en-US" sz="2200" dirty="0" smtClean="0"/>
              <a:t>	         </a:t>
            </a:r>
            <a:r>
              <a:rPr lang="en-US" sz="4000" b="1" dirty="0" smtClean="0">
                <a:solidFill>
                  <a:schemeClr val="accent6">
                    <a:lumMod val="50000"/>
                  </a:schemeClr>
                </a:solidFill>
              </a:rPr>
              <a:t>Congratulations! </a:t>
            </a:r>
          </a:p>
          <a:p>
            <a:endParaRPr lang="en-US" sz="2200" dirty="0" smtClean="0"/>
          </a:p>
          <a:p>
            <a:r>
              <a:rPr lang="en-US" sz="2200" dirty="0" smtClean="0"/>
              <a:t>You have completed all of the registration requirements necessary to present the </a:t>
            </a:r>
            <a:r>
              <a:rPr lang="en-US" sz="2200" i="1" dirty="0" smtClean="0"/>
              <a:t>Lessons In A Lunch Box </a:t>
            </a:r>
            <a:r>
              <a:rPr lang="en-US" sz="2200" dirty="0" smtClean="0"/>
              <a:t>program at the Title 1 elementary school you have identified, including:</a:t>
            </a:r>
          </a:p>
          <a:p>
            <a:endParaRPr lang="en-US" sz="2200" dirty="0" smtClean="0"/>
          </a:p>
          <a:p>
            <a:pPr>
              <a:buFont typeface="Wingdings" pitchFamily="2" charset="2"/>
              <a:buChar char="ü"/>
            </a:pPr>
            <a:r>
              <a:rPr lang="en-US" sz="2200" dirty="0" smtClean="0"/>
              <a:t>Final Registration Form			</a:t>
            </a:r>
          </a:p>
          <a:p>
            <a:pPr>
              <a:buFont typeface="Wingdings" pitchFamily="2" charset="2"/>
              <a:buChar char="ü"/>
            </a:pPr>
            <a:r>
              <a:rPr lang="en-US" sz="2200" dirty="0" smtClean="0"/>
              <a:t>Permission letter from </a:t>
            </a:r>
          </a:p>
          <a:p>
            <a:r>
              <a:rPr lang="en-US" sz="2200" dirty="0" smtClean="0"/>
              <a:t>   the school principal </a:t>
            </a:r>
          </a:p>
          <a:p>
            <a:endParaRPr lang="en-US" sz="2200" dirty="0" smtClean="0"/>
          </a:p>
          <a:p>
            <a:pPr>
              <a:buFont typeface="Arial" pitchFamily="34" charset="0"/>
              <a:buChar char="•"/>
            </a:pPr>
            <a:endParaRPr lang="en-US" sz="2200" dirty="0"/>
          </a:p>
        </p:txBody>
      </p:sp>
      <p:pic>
        <p:nvPicPr>
          <p:cNvPr id="3" name="Picture 2" descr="http://argyllcommunities.org/midargyllcommunitypool/files/2011/05/celebration-balloons.jpg"/>
          <p:cNvPicPr/>
          <p:nvPr/>
        </p:nvPicPr>
        <p:blipFill>
          <a:blip r:embed="rId3" cstate="print"/>
          <a:srcRect/>
          <a:stretch>
            <a:fillRect/>
          </a:stretch>
        </p:blipFill>
        <p:spPr bwMode="auto">
          <a:xfrm>
            <a:off x="4495800" y="2590800"/>
            <a:ext cx="4267200" cy="3505200"/>
          </a:xfrm>
          <a:prstGeom prst="rect">
            <a:avLst/>
          </a:prstGeom>
          <a:noFill/>
          <a:ln w="9525">
            <a:noFill/>
            <a:miter lim="800000"/>
            <a:headEnd/>
            <a:tailEnd/>
          </a:ln>
        </p:spPr>
      </p:pic>
      <p:sp>
        <p:nvSpPr>
          <p:cNvPr id="4" name="Rectangle 3"/>
          <p:cNvSpPr/>
          <p:nvPr/>
        </p:nvSpPr>
        <p:spPr>
          <a:xfrm rot="10800000" flipV="1">
            <a:off x="-457200" y="3908832"/>
            <a:ext cx="9601200" cy="2277547"/>
          </a:xfrm>
          <a:prstGeom prst="rect">
            <a:avLst/>
          </a:prstGeom>
        </p:spPr>
        <p:txBody>
          <a:bodyPr wrap="square">
            <a:spAutoFit/>
          </a:bodyPr>
          <a:lstStyle/>
          <a:p>
            <a:endParaRPr lang="en-US" dirty="0" smtClean="0"/>
          </a:p>
          <a:p>
            <a:endParaRPr lang="en-US" sz="1600" dirty="0" smtClean="0"/>
          </a:p>
          <a:p>
            <a:r>
              <a:rPr lang="en-US" sz="1500" dirty="0" smtClean="0"/>
              <a:t>     </a:t>
            </a:r>
          </a:p>
          <a:p>
            <a:r>
              <a:rPr lang="en-US" sz="1500" dirty="0" smtClean="0"/>
              <a:t>	  </a:t>
            </a:r>
          </a:p>
          <a:p>
            <a:endParaRPr lang="en-US" sz="1500" dirty="0" smtClean="0"/>
          </a:p>
          <a:p>
            <a:endParaRPr lang="en-US" sz="1500" dirty="0" smtClean="0"/>
          </a:p>
          <a:p>
            <a:endParaRPr lang="en-US" sz="1500" dirty="0" smtClean="0"/>
          </a:p>
          <a:p>
            <a:endParaRPr lang="en-US" sz="1500" dirty="0" smtClean="0"/>
          </a:p>
          <a:p>
            <a:r>
              <a:rPr lang="en-US" sz="1500" dirty="0" smtClean="0"/>
              <a:t>	            </a:t>
            </a:r>
            <a:r>
              <a:rPr lang="en-US" dirty="0" smtClean="0"/>
              <a:t>Go to </a:t>
            </a:r>
            <a:r>
              <a:rPr lang="en-US" u="sng" dirty="0" smtClean="0">
                <a:hlinkClick r:id="rId4"/>
              </a:rPr>
              <a:t>www.mycohi.org</a:t>
            </a:r>
            <a:r>
              <a:rPr lang="en-US" dirty="0" smtClean="0"/>
              <a:t> to download the above referenced forms</a:t>
            </a:r>
            <a:r>
              <a:rPr lang="en-US" sz="1500" dirty="0" smtClean="0"/>
              <a:t>.</a:t>
            </a:r>
            <a:endParaRPr lang="en-US" sz="15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lnSpc>
                <a:spcPct val="150000"/>
              </a:lnSpc>
              <a:buNone/>
            </a:pPr>
            <a:r>
              <a:rPr lang="en-US" dirty="0" smtClean="0">
                <a:solidFill>
                  <a:schemeClr val="accent6">
                    <a:lumMod val="50000"/>
                  </a:schemeClr>
                </a:solidFill>
              </a:rPr>
              <a:t>Time to distribute the lunch boxes!</a:t>
            </a:r>
          </a:p>
          <a:p>
            <a:pPr algn="just"/>
            <a:r>
              <a:rPr lang="en-US" sz="2000" dirty="0" smtClean="0">
                <a:solidFill>
                  <a:schemeClr val="accent6">
                    <a:lumMod val="50000"/>
                  </a:schemeClr>
                </a:solidFill>
              </a:rPr>
              <a:t>The dental students, dental hygiene students, faculty, members of organized dentistry and guests should now distribute the lunch boxes to the children and spend time answering questions and assisting the 1</a:t>
            </a:r>
            <a:r>
              <a:rPr lang="en-US" sz="2000" baseline="30000" dirty="0" smtClean="0">
                <a:solidFill>
                  <a:schemeClr val="accent6">
                    <a:lumMod val="50000"/>
                  </a:schemeClr>
                </a:solidFill>
              </a:rPr>
              <a:t>st</a:t>
            </a:r>
            <a:r>
              <a:rPr lang="en-US" sz="2000" dirty="0" smtClean="0">
                <a:solidFill>
                  <a:schemeClr val="accent6">
                    <a:lumMod val="50000"/>
                  </a:schemeClr>
                </a:solidFill>
              </a:rPr>
              <a:t>, 2</a:t>
            </a:r>
            <a:r>
              <a:rPr lang="en-US" sz="2000" baseline="30000" dirty="0" smtClean="0">
                <a:solidFill>
                  <a:schemeClr val="accent6">
                    <a:lumMod val="50000"/>
                  </a:schemeClr>
                </a:solidFill>
              </a:rPr>
              <a:t>nd</a:t>
            </a:r>
            <a:r>
              <a:rPr lang="en-US" sz="2000" dirty="0" smtClean="0">
                <a:solidFill>
                  <a:schemeClr val="accent6">
                    <a:lumMod val="50000"/>
                  </a:schemeClr>
                </a:solidFill>
              </a:rPr>
              <a:t> and 3</a:t>
            </a:r>
            <a:r>
              <a:rPr lang="en-US" sz="2000" baseline="30000" dirty="0" smtClean="0">
                <a:solidFill>
                  <a:schemeClr val="accent6">
                    <a:lumMod val="50000"/>
                  </a:schemeClr>
                </a:solidFill>
              </a:rPr>
              <a:t>rd</a:t>
            </a:r>
            <a:r>
              <a:rPr lang="en-US" sz="2000" dirty="0" smtClean="0">
                <a:solidFill>
                  <a:schemeClr val="accent6">
                    <a:lumMod val="50000"/>
                  </a:schemeClr>
                </a:solidFill>
              </a:rPr>
              <a:t> graders with putting the dental hygiene products in their proper places inside of the carrot</a:t>
            </a:r>
            <a:r>
              <a:rPr lang="en-US" sz="2000" dirty="0" smtClean="0"/>
              <a:t>.</a:t>
            </a:r>
          </a:p>
          <a:p>
            <a:pPr>
              <a:buNone/>
            </a:pPr>
            <a:endParaRPr lang="en-US" dirty="0" smtClean="0"/>
          </a:p>
          <a:p>
            <a:endParaRPr lang="en-US" dirty="0" smtClean="0"/>
          </a:p>
          <a:p>
            <a:pPr>
              <a:buNone/>
            </a:pPr>
            <a:endParaRPr lang="en-US" dirty="0"/>
          </a:p>
        </p:txBody>
      </p:sp>
      <p:sp>
        <p:nvSpPr>
          <p:cNvPr id="2" name="Title 1"/>
          <p:cNvSpPr>
            <a:spLocks noGrp="1"/>
          </p:cNvSpPr>
          <p:nvPr>
            <p:ph type="title"/>
          </p:nvPr>
        </p:nvSpPr>
        <p:spPr>
          <a:xfrm>
            <a:off x="457200" y="381000"/>
            <a:ext cx="8229600" cy="1143000"/>
          </a:xfrm>
        </p:spPr>
        <p:txBody>
          <a:bodyPr/>
          <a:lstStyle/>
          <a:p>
            <a:r>
              <a:rPr lang="en-US" dirty="0" smtClean="0">
                <a:solidFill>
                  <a:schemeClr val="accent1"/>
                </a:solidFill>
              </a:rPr>
              <a:t>Step #11</a:t>
            </a:r>
            <a:endParaRPr lang="en-US" dirty="0">
              <a:solidFill>
                <a:schemeClr val="accent1"/>
              </a:solidFill>
            </a:endParaRPr>
          </a:p>
        </p:txBody>
      </p:sp>
      <p:pic>
        <p:nvPicPr>
          <p:cNvPr id="4" name="Picture 3" descr="http://www.mobile-ent.biz/cimages/32c9a3d607d3dc005d0264d06a5d0236.jpg"/>
          <p:cNvPicPr/>
          <p:nvPr/>
        </p:nvPicPr>
        <p:blipFill>
          <a:blip r:embed="rId2" cstate="print"/>
          <a:srcRect/>
          <a:stretch>
            <a:fillRect/>
          </a:stretch>
        </p:blipFill>
        <p:spPr bwMode="auto">
          <a:xfrm>
            <a:off x="5105400" y="3962400"/>
            <a:ext cx="2667000"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ortho\Desktop\Lessons In A Lunchbox\DSC02085.JPG"/>
          <p:cNvPicPr>
            <a:picLocks noChangeAspect="1" noChangeArrowheads="1"/>
          </p:cNvPicPr>
          <p:nvPr/>
        </p:nvPicPr>
        <p:blipFill>
          <a:blip r:embed="rId3" cstate="print"/>
          <a:srcRect/>
          <a:stretch>
            <a:fillRect/>
          </a:stretch>
        </p:blipFill>
        <p:spPr bwMode="auto">
          <a:xfrm>
            <a:off x="914400" y="304800"/>
            <a:ext cx="7239000" cy="5228734"/>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1600200" y="5638800"/>
            <a:ext cx="7315200" cy="584776"/>
          </a:xfrm>
          <a:prstGeom prst="rect">
            <a:avLst/>
          </a:prstGeom>
        </p:spPr>
        <p:txBody>
          <a:bodyPr wrap="square">
            <a:spAutoFit/>
          </a:bodyPr>
          <a:lstStyle/>
          <a:p>
            <a:r>
              <a:rPr lang="en-US" sz="1600" dirty="0" smtClean="0"/>
              <a:t>  </a:t>
            </a:r>
            <a:r>
              <a:rPr lang="en-US" sz="1600" dirty="0" smtClean="0">
                <a:solidFill>
                  <a:schemeClr val="accent6">
                    <a:lumMod val="50000"/>
                  </a:schemeClr>
                </a:solidFill>
              </a:rPr>
              <a:t>Creighton University dental students distribute lunch boxes</a:t>
            </a:r>
          </a:p>
          <a:p>
            <a:r>
              <a:rPr lang="en-US" sz="1600" dirty="0" smtClean="0">
                <a:solidFill>
                  <a:schemeClr val="accent6">
                    <a:lumMod val="50000"/>
                  </a:schemeClr>
                </a:solidFill>
              </a:rPr>
              <a:t>   at elementary school in Omaha, Nebraska .</a:t>
            </a:r>
            <a:endParaRPr lang="en-US" sz="160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1295400" y="2133600"/>
            <a:ext cx="6837312" cy="3667588"/>
          </a:xfrm>
          <a:prstGeom prst="rect">
            <a:avLst/>
          </a:prstGeom>
          <a:ln>
            <a:noFill/>
          </a:ln>
          <a:effectLst>
            <a:outerShdw blurRad="292100" dist="139700" dir="2700000" algn="tl" rotWithShape="0">
              <a:srgbClr val="333333">
                <a:alpha val="65000"/>
              </a:srgbClr>
            </a:outerShdw>
          </a:effectLst>
        </p:spPr>
      </p:pic>
      <p:sp>
        <p:nvSpPr>
          <p:cNvPr id="6" name="Title 2"/>
          <p:cNvSpPr>
            <a:spLocks noGrp="1"/>
          </p:cNvSpPr>
          <p:nvPr>
            <p:ph type="title"/>
          </p:nvPr>
        </p:nvSpPr>
        <p:spPr>
          <a:xfrm>
            <a:off x="457200" y="1066800"/>
            <a:ext cx="7772400" cy="685800"/>
          </a:xfrm>
        </p:spPr>
        <p:txBody>
          <a:bodyPr>
            <a:noAutofit/>
          </a:bodyPr>
          <a:lstStyle/>
          <a:p>
            <a:pPr>
              <a:buFont typeface="Lucida Sans Unicode" pitchFamily="34" charset="0"/>
              <a:buChar char="▸"/>
            </a:pPr>
            <a:r>
              <a:rPr lang="en-US" sz="2000" dirty="0" smtClean="0">
                <a:solidFill>
                  <a:schemeClr val="accent1"/>
                </a:solidFill>
              </a:rPr>
              <a:t>      </a:t>
            </a:r>
            <a:r>
              <a:rPr lang="en-US" sz="2000" b="0" dirty="0" smtClean="0">
                <a:solidFill>
                  <a:schemeClr val="tx1"/>
                </a:solidFill>
              </a:rPr>
              <a:t>D</a:t>
            </a:r>
            <a:r>
              <a:rPr lang="en-US" sz="1800" b="0" dirty="0" smtClean="0">
                <a:solidFill>
                  <a:schemeClr val="tx1">
                    <a:lumMod val="95000"/>
                    <a:lumOff val="5000"/>
                  </a:schemeClr>
                </a:solidFill>
                <a:effectLst/>
              </a:rPr>
              <a:t>isperse throughout the room to work with as many children</a:t>
            </a:r>
            <a:br>
              <a:rPr lang="en-US" sz="1800" b="0" dirty="0" smtClean="0">
                <a:solidFill>
                  <a:schemeClr val="tx1">
                    <a:lumMod val="95000"/>
                    <a:lumOff val="5000"/>
                  </a:schemeClr>
                </a:solidFill>
                <a:effectLst/>
              </a:rPr>
            </a:br>
            <a:r>
              <a:rPr lang="en-US" sz="1800" b="0" dirty="0" smtClean="0">
                <a:solidFill>
                  <a:schemeClr val="tx1">
                    <a:lumMod val="95000"/>
                    <a:lumOff val="5000"/>
                  </a:schemeClr>
                </a:solidFill>
                <a:effectLst/>
              </a:rPr>
              <a:t>         as you can. Help them with the lunch box and carrot case.  </a:t>
            </a:r>
            <a:br>
              <a:rPr lang="en-US" sz="1800" b="0" dirty="0" smtClean="0">
                <a:solidFill>
                  <a:schemeClr val="tx1">
                    <a:lumMod val="95000"/>
                    <a:lumOff val="5000"/>
                  </a:schemeClr>
                </a:solidFill>
                <a:effectLst/>
              </a:rPr>
            </a:br>
            <a:r>
              <a:rPr lang="en-US" sz="1800" b="0" dirty="0" smtClean="0">
                <a:solidFill>
                  <a:schemeClr val="tx1">
                    <a:lumMod val="95000"/>
                    <a:lumOff val="5000"/>
                  </a:schemeClr>
                </a:solidFill>
                <a:effectLst/>
              </a:rPr>
              <a:t>         Demonstrate proper flossing and brushing. Encourage them </a:t>
            </a:r>
            <a:br>
              <a:rPr lang="en-US" sz="1800" b="0" dirty="0" smtClean="0">
                <a:solidFill>
                  <a:schemeClr val="tx1">
                    <a:lumMod val="95000"/>
                    <a:lumOff val="5000"/>
                  </a:schemeClr>
                </a:solidFill>
                <a:effectLst/>
              </a:rPr>
            </a:br>
            <a:r>
              <a:rPr lang="en-US" sz="1800" b="0" dirty="0" smtClean="0">
                <a:solidFill>
                  <a:schemeClr val="tx1">
                    <a:lumMod val="95000"/>
                    <a:lumOff val="5000"/>
                  </a:schemeClr>
                </a:solidFill>
                <a:effectLst/>
              </a:rPr>
              <a:t>         to eat healthy  foods and attend dental school.</a:t>
            </a:r>
            <a:endParaRPr lang="en-US" sz="1800" b="0" dirty="0">
              <a:solidFill>
                <a:schemeClr val="tx1">
                  <a:lumMod val="95000"/>
                  <a:lumOff val="5000"/>
                </a:schemeClr>
              </a:solidFill>
              <a:effectLst/>
            </a:endParaRPr>
          </a:p>
        </p:txBody>
      </p:sp>
      <p:sp>
        <p:nvSpPr>
          <p:cNvPr id="8" name="Rectangle 7"/>
          <p:cNvSpPr/>
          <p:nvPr/>
        </p:nvSpPr>
        <p:spPr>
          <a:xfrm>
            <a:off x="1676400" y="5715000"/>
            <a:ext cx="7239000" cy="800219"/>
          </a:xfrm>
          <a:prstGeom prst="rect">
            <a:avLst/>
          </a:prstGeom>
        </p:spPr>
        <p:txBody>
          <a:bodyPr wrap="square">
            <a:spAutoFit/>
          </a:bodyPr>
          <a:lstStyle/>
          <a:p>
            <a:r>
              <a:rPr lang="en-US" sz="1600" dirty="0" smtClean="0"/>
              <a:t>    </a:t>
            </a:r>
          </a:p>
          <a:p>
            <a:r>
              <a:rPr lang="en-US" sz="1500" dirty="0" smtClean="0"/>
              <a:t>                   Dental students from the University of Maryland Baltimore</a:t>
            </a:r>
          </a:p>
          <a:p>
            <a:r>
              <a:rPr lang="en-US" sz="1500" dirty="0" smtClean="0"/>
              <a:t>                   College of Dental Surgery - 2009</a:t>
            </a:r>
            <a:endParaRPr lang="en-US" sz="15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C:\Documents and Settings\ortho\Desktop\Lessons In A Lunchbox\DSC02097.JPG"/>
          <p:cNvPicPr>
            <a:picLocks noChangeAspect="1" noChangeArrowheads="1"/>
          </p:cNvPicPr>
          <p:nvPr/>
        </p:nvPicPr>
        <p:blipFill>
          <a:blip r:embed="rId3" cstate="print"/>
          <a:srcRect/>
          <a:stretch>
            <a:fillRect/>
          </a:stretch>
        </p:blipFill>
        <p:spPr bwMode="auto">
          <a:xfrm>
            <a:off x="838200" y="304800"/>
            <a:ext cx="7547113" cy="5105400"/>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457200" y="5715000"/>
            <a:ext cx="7848600" cy="830997"/>
          </a:xfrm>
          <a:prstGeom prst="rect">
            <a:avLst/>
          </a:prstGeom>
          <a:noFill/>
        </p:spPr>
        <p:txBody>
          <a:bodyPr wrap="square" rtlCol="0">
            <a:spAutoFit/>
          </a:bodyPr>
          <a:lstStyle/>
          <a:p>
            <a:pPr algn="ctr"/>
            <a:r>
              <a:rPr lang="en-US" sz="1600" dirty="0" smtClean="0">
                <a:latin typeface="+mj-lt"/>
              </a:rPr>
              <a:t>       </a:t>
            </a:r>
            <a:r>
              <a:rPr lang="en-US" sz="1600" dirty="0" smtClean="0">
                <a:solidFill>
                  <a:schemeClr val="accent6">
                    <a:lumMod val="50000"/>
                  </a:schemeClr>
                </a:solidFill>
                <a:latin typeface="+mj-lt"/>
              </a:rPr>
              <a:t>     Creighton University dental students help to present the </a:t>
            </a:r>
            <a:r>
              <a:rPr lang="en-US" sz="1600" i="1" dirty="0" smtClean="0">
                <a:solidFill>
                  <a:schemeClr val="accent6">
                    <a:lumMod val="50000"/>
                  </a:schemeClr>
                </a:solidFill>
                <a:latin typeface="+mj-lt"/>
              </a:rPr>
              <a:t>Lessons In A</a:t>
            </a:r>
          </a:p>
          <a:p>
            <a:pPr algn="ctr"/>
            <a:r>
              <a:rPr lang="en-US" sz="1600" i="1" dirty="0" smtClean="0">
                <a:solidFill>
                  <a:schemeClr val="accent6">
                    <a:lumMod val="50000"/>
                  </a:schemeClr>
                </a:solidFill>
                <a:latin typeface="+mj-lt"/>
              </a:rPr>
              <a:t>               Lunch Box </a:t>
            </a:r>
            <a:r>
              <a:rPr lang="en-US" sz="1600" dirty="0" smtClean="0">
                <a:solidFill>
                  <a:schemeClr val="accent6">
                    <a:lumMod val="50000"/>
                  </a:schemeClr>
                </a:solidFill>
                <a:latin typeface="+mj-lt"/>
              </a:rPr>
              <a:t>program at an elementary school in Omaha, Nebraska,</a:t>
            </a:r>
          </a:p>
          <a:p>
            <a:pPr algn="ctr"/>
            <a:r>
              <a:rPr lang="en-US" sz="1600" dirty="0" smtClean="0">
                <a:solidFill>
                  <a:schemeClr val="accent6">
                    <a:lumMod val="50000"/>
                  </a:schemeClr>
                </a:solidFill>
                <a:latin typeface="+mj-lt"/>
              </a:rPr>
              <a:t>       2010 </a:t>
            </a:r>
            <a:endParaRPr lang="en-US" sz="1600" dirty="0">
              <a:solidFill>
                <a:schemeClr val="accent6">
                  <a:lumMod val="50000"/>
                </a:schemeClr>
              </a:solidFill>
              <a:latin typeface="+mj-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P5081760.JPG"/>
          <p:cNvPicPr>
            <a:picLocks noChangeAspect="1" noChangeArrowheads="1"/>
          </p:cNvPicPr>
          <p:nvPr/>
        </p:nvPicPr>
        <p:blipFill>
          <a:blip r:embed="rId2" cstate="print"/>
          <a:srcRect/>
          <a:stretch>
            <a:fillRect/>
          </a:stretch>
        </p:blipFill>
        <p:spPr bwMode="auto">
          <a:xfrm>
            <a:off x="685800" y="228600"/>
            <a:ext cx="7848600" cy="57150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3200400" y="6096000"/>
            <a:ext cx="5943600" cy="553998"/>
          </a:xfrm>
          <a:prstGeom prst="rect">
            <a:avLst/>
          </a:prstGeom>
          <a:noFill/>
        </p:spPr>
        <p:txBody>
          <a:bodyPr wrap="square" rtlCol="0">
            <a:spAutoFit/>
          </a:bodyPr>
          <a:lstStyle/>
          <a:p>
            <a:r>
              <a:rPr lang="en-US" sz="1500" dirty="0" smtClean="0"/>
              <a:t> Students from Morgan State University assist the children</a:t>
            </a:r>
          </a:p>
          <a:p>
            <a:r>
              <a:rPr lang="en-US" sz="1500" dirty="0" smtClean="0"/>
              <a:t>  with their lunch boxes.</a:t>
            </a:r>
            <a:endParaRPr lang="en-US" sz="15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BCDS,SNDA President, Eijah Holiness.JPG"/>
          <p:cNvPicPr/>
          <p:nvPr/>
        </p:nvPicPr>
        <p:blipFill>
          <a:blip r:embed="rId2" cstate="print"/>
          <a:srcRect/>
          <a:stretch>
            <a:fillRect/>
          </a:stretch>
        </p:blipFill>
        <p:spPr bwMode="auto">
          <a:xfrm>
            <a:off x="4876800" y="3505200"/>
            <a:ext cx="4114800" cy="3200400"/>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228600" y="-380999"/>
            <a:ext cx="4648200" cy="2215991"/>
          </a:xfrm>
          <a:prstGeom prst="rect">
            <a:avLst/>
          </a:prstGeom>
        </p:spPr>
        <p:txBody>
          <a:bodyPr wrap="square">
            <a:spAutoFit/>
          </a:bodyPr>
          <a:lstStyle/>
          <a:p>
            <a:pPr algn="just"/>
            <a:endParaRPr lang="en-US" sz="1600" dirty="0" smtClean="0">
              <a:solidFill>
                <a:schemeClr val="accent6">
                  <a:lumMod val="50000"/>
                </a:schemeClr>
              </a:solidFill>
            </a:endParaRPr>
          </a:p>
          <a:p>
            <a:endParaRPr lang="en-US" sz="1600" dirty="0" smtClean="0">
              <a:solidFill>
                <a:schemeClr val="accent6">
                  <a:lumMod val="50000"/>
                </a:schemeClr>
              </a:solidFill>
            </a:endParaRPr>
          </a:p>
          <a:p>
            <a:r>
              <a:rPr lang="en-US" sz="1400" dirty="0" smtClean="0">
                <a:solidFill>
                  <a:schemeClr val="accent6">
                    <a:lumMod val="50000"/>
                  </a:schemeClr>
                </a:solidFill>
              </a:rPr>
              <a:t>	         </a:t>
            </a:r>
          </a:p>
          <a:p>
            <a:r>
              <a:rPr lang="en-US" sz="1400" dirty="0" smtClean="0">
                <a:solidFill>
                  <a:schemeClr val="accent6">
                    <a:lumMod val="50000"/>
                  </a:schemeClr>
                </a:solidFill>
              </a:rPr>
              <a:t> 	             </a:t>
            </a:r>
            <a:r>
              <a:rPr lang="en-US" sz="1400" b="1" dirty="0" smtClean="0">
                <a:solidFill>
                  <a:schemeClr val="accent6">
                    <a:lumMod val="50000"/>
                  </a:schemeClr>
                </a:solidFill>
              </a:rPr>
              <a:t> 2009</a:t>
            </a:r>
          </a:p>
          <a:p>
            <a:r>
              <a:rPr lang="en-US" sz="1300" dirty="0" smtClean="0">
                <a:solidFill>
                  <a:schemeClr val="accent6">
                    <a:lumMod val="50000"/>
                  </a:schemeClr>
                </a:solidFill>
              </a:rPr>
              <a:t>Student Doctors from Howard University College of Dentistry and the University of Maryland Baltimore College of Dental Surgery  join members of the COHI along with community dentists to teacher children at  Jessep Elementary School in Maryland proper oral health education and distribute lunch boxes. </a:t>
            </a:r>
            <a:endParaRPr lang="en-US" sz="1300" dirty="0"/>
          </a:p>
        </p:txBody>
      </p:sp>
      <p:pic>
        <p:nvPicPr>
          <p:cNvPr id="8" name="Picture 7" descr="G:\My Camera Pictures\LIAL Presentations\DSCF0388.JPG"/>
          <p:cNvPicPr/>
          <p:nvPr/>
        </p:nvPicPr>
        <p:blipFill>
          <a:blip r:embed="rId3" cstate="print"/>
          <a:srcRect/>
          <a:stretch>
            <a:fillRect/>
          </a:stretch>
        </p:blipFill>
        <p:spPr bwMode="auto">
          <a:xfrm>
            <a:off x="4953000" y="304800"/>
            <a:ext cx="3971964" cy="3048000"/>
          </a:xfrm>
          <a:prstGeom prst="rect">
            <a:avLst/>
          </a:prstGeom>
          <a:ln>
            <a:noFill/>
          </a:ln>
          <a:effectLst>
            <a:outerShdw blurRad="292100" dist="139700" dir="2700000" algn="tl" rotWithShape="0">
              <a:srgbClr val="333333">
                <a:alpha val="65000"/>
              </a:srgbClr>
            </a:outerShdw>
          </a:effectLst>
        </p:spPr>
      </p:pic>
      <p:pic>
        <p:nvPicPr>
          <p:cNvPr id="9" name="Picture 8" descr="G:\Jessup Elementary UM HU.JPG"/>
          <p:cNvPicPr/>
          <p:nvPr/>
        </p:nvPicPr>
        <p:blipFill>
          <a:blip r:embed="rId4" cstate="print"/>
          <a:srcRect/>
          <a:stretch>
            <a:fillRect/>
          </a:stretch>
        </p:blipFill>
        <p:spPr bwMode="auto">
          <a:xfrm>
            <a:off x="152400" y="1905000"/>
            <a:ext cx="4572000" cy="3810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4525963"/>
          </a:xfrm>
        </p:spPr>
        <p:txBody>
          <a:bodyPr>
            <a:normAutofit/>
          </a:bodyPr>
          <a:lstStyle/>
          <a:p>
            <a:pPr algn="just">
              <a:lnSpc>
                <a:spcPct val="150000"/>
              </a:lnSpc>
              <a:buNone/>
            </a:pPr>
            <a:r>
              <a:rPr lang="en-US" dirty="0" smtClean="0">
                <a:solidFill>
                  <a:schemeClr val="accent6">
                    <a:lumMod val="50000"/>
                  </a:schemeClr>
                </a:solidFill>
              </a:rPr>
              <a:t>  Dress the part of the oral health professional</a:t>
            </a:r>
          </a:p>
          <a:p>
            <a:pPr algn="just">
              <a:lnSpc>
                <a:spcPct val="110000"/>
              </a:lnSpc>
            </a:pPr>
            <a:r>
              <a:rPr lang="en-US" sz="1800" dirty="0" smtClean="0">
                <a:solidFill>
                  <a:schemeClr val="accent6">
                    <a:lumMod val="50000"/>
                  </a:schemeClr>
                </a:solidFill>
              </a:rPr>
              <a:t>Dentists and dental students are encouraged to wear a white doctor’s coat over scrubs or street clothes. Dental hygienists are also encouraged to wear clinical attire. This is so vital to emphasizing to school children that we are dental health professionals - doctors, student doctors and dental hygienists. Your representation of the dental profession is invaluable and will help some of these “elementary school children” to truly “see themselves becoming dentists.” They will believe they can be you and will aspire to be like you! </a:t>
            </a:r>
          </a:p>
          <a:p>
            <a:pPr>
              <a:buNone/>
            </a:pPr>
            <a:endParaRPr lang="en-US" sz="2600" dirty="0" smtClean="0"/>
          </a:p>
          <a:p>
            <a:pPr>
              <a:buNone/>
            </a:pPr>
            <a:endParaRPr lang="en-US" sz="2600" dirty="0"/>
          </a:p>
        </p:txBody>
      </p:sp>
      <p:sp>
        <p:nvSpPr>
          <p:cNvPr id="2" name="Title 1"/>
          <p:cNvSpPr>
            <a:spLocks noGrp="1"/>
          </p:cNvSpPr>
          <p:nvPr>
            <p:ph type="title"/>
          </p:nvPr>
        </p:nvSpPr>
        <p:spPr/>
        <p:txBody>
          <a:bodyPr/>
          <a:lstStyle/>
          <a:p>
            <a:r>
              <a:rPr lang="en-US" dirty="0" smtClean="0">
                <a:solidFill>
                  <a:schemeClr val="accent1"/>
                </a:solidFill>
              </a:rPr>
              <a:t>Step # 12 </a:t>
            </a:r>
            <a:endParaRPr lang="en-US" dirty="0">
              <a:solidFill>
                <a:schemeClr val="accent1"/>
              </a:solidFill>
            </a:endParaRPr>
          </a:p>
        </p:txBody>
      </p:sp>
      <p:pic>
        <p:nvPicPr>
          <p:cNvPr id="4" name="Picture 3" descr="dentist and proud"/>
          <p:cNvPicPr/>
          <p:nvPr/>
        </p:nvPicPr>
        <p:blipFill>
          <a:blip r:embed="rId3" cstate="print"/>
          <a:srcRect/>
          <a:stretch>
            <a:fillRect/>
          </a:stretch>
        </p:blipFill>
        <p:spPr bwMode="auto">
          <a:xfrm>
            <a:off x="3200400" y="4419600"/>
            <a:ext cx="5105400" cy="1600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Martha\Pictures\2013-06-28 zooby\DSC02517 finished_edited-2.jpg"/>
          <p:cNvPicPr>
            <a:picLocks noChangeAspect="1" noChangeArrowheads="1"/>
          </p:cNvPicPr>
          <p:nvPr/>
        </p:nvPicPr>
        <p:blipFill>
          <a:blip r:embed="rId2" cstate="print"/>
          <a:srcRect/>
          <a:stretch>
            <a:fillRect/>
          </a:stretch>
        </p:blipFill>
        <p:spPr bwMode="auto">
          <a:xfrm>
            <a:off x="762000" y="304801"/>
            <a:ext cx="8001000" cy="4973594"/>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609600" y="5410200"/>
            <a:ext cx="8534400" cy="615553"/>
          </a:xfrm>
          <a:prstGeom prst="rect">
            <a:avLst/>
          </a:prstGeom>
        </p:spPr>
        <p:txBody>
          <a:bodyPr wrap="square">
            <a:spAutoFit/>
          </a:bodyPr>
          <a:lstStyle/>
          <a:p>
            <a:r>
              <a:rPr lang="en-US" sz="1700" dirty="0" smtClean="0"/>
              <a:t>  By dressing like the doctors you are or will soon become, helps the school</a:t>
            </a:r>
          </a:p>
          <a:p>
            <a:r>
              <a:rPr lang="en-US" sz="1700" dirty="0" smtClean="0"/>
              <a:t>  children to identify you as the (their ) dentist.</a:t>
            </a:r>
            <a:endParaRPr lang="en-US" sz="16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4525963"/>
          </a:xfrm>
        </p:spPr>
        <p:txBody>
          <a:bodyPr/>
          <a:lstStyle/>
          <a:p>
            <a:pPr algn="just">
              <a:buNone/>
            </a:pPr>
            <a:r>
              <a:rPr lang="en-US" dirty="0" smtClean="0"/>
              <a:t>	</a:t>
            </a:r>
            <a:r>
              <a:rPr lang="en-US" dirty="0" smtClean="0">
                <a:solidFill>
                  <a:schemeClr val="accent6">
                    <a:lumMod val="50000"/>
                  </a:schemeClr>
                </a:solidFill>
              </a:rPr>
              <a:t>Please complete the six (6) question </a:t>
            </a:r>
            <a:r>
              <a:rPr lang="en-US" i="1" dirty="0" smtClean="0">
                <a:solidFill>
                  <a:schemeClr val="accent6">
                    <a:lumMod val="50000"/>
                  </a:schemeClr>
                </a:solidFill>
              </a:rPr>
              <a:t>Lessons In A Lunch Box Post-Test.</a:t>
            </a:r>
            <a:endParaRPr lang="en-US" dirty="0" smtClean="0">
              <a:solidFill>
                <a:schemeClr val="accent6">
                  <a:lumMod val="50000"/>
                </a:schemeClr>
              </a:solidFill>
            </a:endParaRPr>
          </a:p>
          <a:p>
            <a:pPr algn="just"/>
            <a:r>
              <a:rPr lang="en-US" sz="1800" dirty="0" smtClean="0">
                <a:solidFill>
                  <a:schemeClr val="accent6">
                    <a:lumMod val="50000"/>
                  </a:schemeClr>
                </a:solidFill>
              </a:rPr>
              <a:t>Students are reminded to take the six question Pre-test and Post-test. Both can be downloaded from The Children’s Oral Health Institute website at www.mycohi.org.</a:t>
            </a:r>
          </a:p>
          <a:p>
            <a:pPr>
              <a:buNone/>
            </a:pPr>
            <a:endParaRPr lang="en-US" dirty="0"/>
          </a:p>
        </p:txBody>
      </p:sp>
      <p:sp>
        <p:nvSpPr>
          <p:cNvPr id="3" name="Title 2"/>
          <p:cNvSpPr>
            <a:spLocks noGrp="1"/>
          </p:cNvSpPr>
          <p:nvPr>
            <p:ph type="title"/>
          </p:nvPr>
        </p:nvSpPr>
        <p:spPr>
          <a:xfrm>
            <a:off x="457200" y="274638"/>
            <a:ext cx="8229600" cy="1096962"/>
          </a:xfrm>
        </p:spPr>
        <p:txBody>
          <a:bodyPr/>
          <a:lstStyle/>
          <a:p>
            <a:r>
              <a:rPr lang="en-US" dirty="0" smtClean="0">
                <a:solidFill>
                  <a:schemeClr val="accent1"/>
                </a:solidFill>
              </a:rPr>
              <a:t>Step #13</a:t>
            </a:r>
            <a:endParaRPr lang="en-US" dirty="0">
              <a:solidFill>
                <a:schemeClr val="accent1"/>
              </a:solidFill>
            </a:endParaRPr>
          </a:p>
        </p:txBody>
      </p:sp>
      <p:sp>
        <p:nvSpPr>
          <p:cNvPr id="43010" name="AutoShape 2" descr="data:image/jpeg;base64,/9j/4AAQSkZJRgABAQAAAQABAAD/2wCEAAkGBhQSEBUUEhQUFBUUFhQUFRQUFBQUFRQUFBQVFBUVFBQXHCYeFxkjGRQUHy8gJCcpLCwsFR4xNTAqNiYsLCkBCQoKDgwOFA8PFykcHx8pKSkpKSkpKSkpLSkqKSkpKSkpKSksKSkpKSkpLCwuKSkqNSwvKSkpKSktLCksKSkpKf/AABEIALcBEwMBIgACEQEDEQH/xAAcAAACAwEBAQEAAAAAAAAAAAAAAQIEBQMGBwj/xAA5EAACAgEDAgQEAwcDBAMAAAABAgARAwQSIQUxEyJBUQZhcYEyUpEUI0KhscHwB2LRFTOS8SREgv/EABoBAQADAQEBAAAAAAAAAAAAAAABAwUCBAb/xAAmEQEAAgIBAwMEAwAAAAAAAAAAAQIDESEEEkEiMVEFExSRMnGh/9oADAMBAAIRAxEAPwD6nqdbtqhd9z6L829ahpdTuZhXaiGU2pv2PvO64ebPJqvt9p0VPaEFUaiTCRkgd+ISQWOCm+0IBCEC0BxFpEwqSCFQjgc3xg1YujY+vvOGm0Cpfc2WIB5A3Ek0PqZbAkgsCAWSAkqkMykjymuRzV8etfOA7nPLiJI54549/nxM49MOTJeUEbC6qyttL4yQy/h5HI+U1VSh/l8e5gVxoxYLclSSp/LYqgfadyYFpEiAEyNSGfLtF1fIH0v1PylHXYXy8I21lG5WBbYSeNrj1/tUgXMwbjb2vn3qvS/nM3Npf3hNcmrPqfQbq4M0tPh2Dlmbjncb/nUqbrJb3lOa3p18rsMbnfw452oTzfVNZ8+81+o5uJ5LqOXkzPvLYw08yo67LcfwV1Xw9WcZPlyiv/0O0ztZmmMNWUyKw7qwP6GcQsyRuNPuGJ6NGd/Eoyip3KCPUA/qJJcvoe8l4JheDzorSljyTqrzqLOZhauRnLfJAzvbnSDLCTqE50lpBI6nM5xZA7iiea79pWw7yxb8Sk+Ubiu0Dggjs3IJv5zVZ6zmciqHc8nvQrvXrK76Ys+6yCBSkiwb7goePbngy1gVgo3kFvUgUCfkJImBx0ukCX7sdx9BdAcD07TqTEWkM2dUG52CgdyxAA+5gSMBM9urq3OMqyVzkU+IFPsVU2Pr2ljRZ2bduAoGlYWA4oGwDyOePtAswqEkFgKowskBHAUIQgEISJaAyZAxwgQZqBJ7Dn9JnZupMXUIABtDtvtTtY0rD3Fg8d7qac4vokLhyoLKKDEcgXf9YEdNlZgdy7aJA/3DiiB6evB9p3qMCSqBV1fC/Xj/AJmdrM21Zoa5uR8gT+v/AKmB1PUCp4s1vVL39PTcQy+oameY6hmmrrstmYmpnjmWvWNQy9Tk4mOUL5FReSzBR9SaEv6/LU7/AOn+l8bqKX2QPk+6ih/MidVjanJbT6/gw0ij2UD9BU4ZODYl+uJTzCJh44ksWa+f1E7eJMrLkKmxHg6whO1/Kf5SDTZDzoHmemT5zqHj2RpdGSKcAYR3SjTeZAe4EZMRaRqbDNMtFIJkUkgEEjuAQSPqPSc3xNuJ4INULK179u9wHj1QZiqgttO1iKpTQajz3ojt7yp1PpODW4QuTzpe4FWI5FrYI+4ljHoF7sAzerdiRZIBPqAOOfaWsaACgKA7AcAQM3onw/h0iFcK1fckksa7WT9ZphZMJHUCIWJ3AFkgD3PAizsQtqLNj7Ank160OalTNpvEdeW8u4hwCpVjQ7Hhr57jioFvHlDfhIP0IP8ASTlbT6La5djucqEJA2jaDY8oPJ57n7VLJMAkS0RMUAMKjhAUIzALAUkFjqEAqKo5DM9KZEzrlMcszXZbs/b7Ty3UsvebutycTznUMlXMnJfnba6amoYupeZWqz1c79Q14HHcnsBySfYCT6d8JZdQd2W8aflH4j9T/D/X6TyXzVpG7S91uHlM6vmfZiUux9B/U+w+Znvf9N/g59NlObKbZkKhR2UEgnn1PH0+s9F0voGLAtIoH9z7k9yfrNNTXaeSevt3R2xqP9l4rzE7d8xmdnyyzm1Y9SJk6zMPSadc1ckbrKutJc9RkmJrRcs6jWD3nn+qfEGHF+PIo+QNn9BO45d60uYOr5MPY2PYzc0PxZifhjsPzPH6z5f1D42x1+7Ut8zwP0lDS6LNqmD5CVXuB2H1lvZxzwqm0eH3vHrVIBsQnzDArqoUZGoD3Mcp0afd5n5nbJioqbcUcdOpAbgg5ARRAvke3E66EZaByFCCLoIysL5ANnvXfgfSW5sMlk4/h4B7LlgCu00FyKFO4J4i15LHYAE2bJua1SQWTAgQCSYEDMZfiZTZGNiqAtkFgZMVC1GTG1UzUQFBJ+UDWfOAdvJNXQ9u1/IXKTZXbKaDFAANqkK6v+I77PmBUpVH34lzw1amrmuLtWAPNH1H0k0QLwBUDnpi53bwBbHaB3CUK3HsWu+3HInYxb5EmAM0hI586oLZgt8Cz3PsPcwZdycEgMDTDgix3B9DzA5a3WeGhbaz1XlQWRZqyByFHcn0lbF1a3xikZcthWxPvrapY7hQIXitw7EgGrnYaHhQStIVIKrtY7eeTZq/X35953XCoJIUAt+IgAFvqfX7wOkKjCyQEBBY7jigECIQgKc8+PcpHvOhMgZExsidPN9UDIvI+/p9jPH58GbO1YxtX1du32HrPpPUSPDYH14/WY6YwOwnzP1HJ9u8VpO2102eYpzHLF6R8K48PmPmf1Y8n7ew+Qm2q124iL1KGq6qF7czGm0zO55lZ6skr75QO5mXrOsgcLMzU65m9Zh9Q62mPjl2/KvJ+/tLaYrXnS+uKtebNXUa1m7mef6r8V48NqDvf8qnt9T2Ey9Zl1Oo45xp+Ve5+rd5Qb4dI9Jq4OkivN/1Dq1/FYU9f8Q5cx5O1fyrwPv7zE1y2Ju6nphX0mJ1FaE1cWomIjh4csT5T+HtCGbe/IHYfP3nsU1QAnm+kYCEEvvieMlu6yqle2Gt/wBRimGUyQlWne36jCyQElOGszFE3AFjaiuTQLAFiByQASTXtNZkOrMALJAHuTQ/WNeRY7e/p+sztTj8YeEwGXHkDDJSldgq1IazZ3VQHI7+kj0roS4lBeny3bZQChcgkKSq0BxVgCrviB57q3+nj59U2ZtXkCsSdu0lkH5UO6gB6ce3f19eujS1JUMyDarsAzgVX4jzZna5EvAZaRJhOTalQ23kkAEhQTQPa/QXA6CcdXlZdu0XbUxotsFE3tHJ5AHy3X6TD1Or1Je1LeH4hAfCniBVRgDiy4CN+8kFS27aO/lm1oGyHGDmCh+bC9q3HbYs022rAJF3RIgVcmlOTKrWw8NW2ZQNpBcgMm1gQ6kAE8cUKPtZwaIK5yFizsoQk0AFBLABQK7sTfeWpIJAiFjCydSORqUk3QBJoEnjngDuflAJxOqG4qAWKgFgK43XVkkcmjxKeDranTnUsAuHZ4gYN4jbavlVWgfkC3PEu5NMpNkc1Viwa9iRzXPaBjgZGLFhkyjeyg4shwPiINbDj3hTX5wxvvVTU6emQYlGVgzgeZh68mvQWaoE0LIJoXU748YUUoAA9AKEC0BmQLQMi7ACyQAOSTwAPmYBINkkMub/AD3lTNqhdf5/nM8uTL4hfTH5l01SBhX+XM/NiocHn6Tt4jMaUE/0+5M6J0xmPmPHsP8AmeG/R1zT3TV6Iydnl5HUa1mhpui5sp8qGvzN5VH3M9zg6djQ2FF+55MsEyvF9HrX+dv0tt9Q1GqVfP8A4j+EXTEm3ITZIyECgL7V613/AJSn034WxoLr7nuTPoHUsO/Gw+h/Q3Md8HAnoyYK4p1SNQ6wZ7Xr6p5eez6NRYqZ2q0g9pt6/HzxMnUZKlEtGvMPPdV0Y2zwvVtNbqPdp77qOTieWbBu1WMfMn+ksx21O1OWvDd6R0M7Bx6S7k6Lx2nqunaAbR9J3y6ISqZmZ24iIh4Y9F+UJ7BtKL7Qjcp1D1+v61nXUKuHCM+JsS5BtsFmLsG25j+6AC7DTVd8H0mzgyFgCRttVO0nzKx7g+nHHr7yOm0aY92xQu47mC8At6muwJ9a7+s6sZuMBKQLe0iWhAUZPH/As/YDvIZw21tm3dtbbuvbuo7d1c1dXU8D0bSdaOqU5n24wwL7mxFCobzKmNLPIsDt9YHrsHxPpmCnxQodd6eIr49yceYFwARyPpcu/sqli4LAsBZViA1CgT6XVCxzVe05dP6TjwvlbGNvjPvYcUGqjt4sAm2IurZiKs3cAgQxYQopRQ5P1JNkk+pJN2Z1CxhZKBECOUet9XXTYHzOGYJt8q1ZLMEUc8Dlhye08rpfigdRdcID4WBZgLXNicqpNZ8dKXx/QgXt55ED3AMyz059hU7S5sePubcCezha4I/KDXFdpT6F0LLiZSxGMKXLrjyMyZ3cct4ZVUwqDyFVbv1q93oIFYdMxbt/h4913u2JuLfmJA7/ADlgxM0iTAGMjUWTIFBJIAHckgAfUntMrqXWCCnhMuwlhlyqvjHCNtpaKbAY2N5sCue9gL+t1YxY2duyqW7gWQOBZ9SaH3nz/qHxNk1WXHjA8u9TsRS1kEG3F8gfb3PPA9Rq8WPWPjxEvlxorZHy4224zkBVVRqFWQWYbTY2m6sXraPp2PCtYkVB/tFX9T3P3kTymFPFgyvywCfXlv0ljH05QbNsfduf5dpaJi3TiuOsOpyWkBZK5BnlDW9YTG64+Xy5ASmJKLsq1ubkgBRYskgc+8scNAtIlpnafrKtk8NlfFkosEyAAsq0CyMpKPViwGsWLAuWy8CGty0h+wmRmaaGtbyH7TLzZOJn9RPraPSx6WXrclGYutaa+uMwtW08c+7Wr7MbWmY+hH/zF+Q/vNnUmVcfQ3R8ec/hccfKiaB+o5+8trWZiVGW0Rp9E0T+WdNU4r+0z9Dk8glvQcuSfSgPvdyqImZ05n5TGmaE0wkJ6ftwr73qS8jHFNNign/O/wDKea1WryajwQTk0mQnd4OVQVzCgwC5FYBsq1YRjV3uQgAj0wgIGd03Fnt/FZghOM4w3gnKKs5A7Y12bT5QALP4ueRWnAC5MLAQWMCOFwCY/WPiIafIqPjYh1LKwZBuYHnEisRuyVRC3ZBNXRrvqtCzZS5VMq7VCpkYgIwLbmA2sDuBHPBG31B4WDoylCuUKR4q5lRdwXEy7SoxHgiiu6xVl24ANQO2l1YzKQ2PItgWuXHtsN6eqn5iz8510uhx478PGiX32IqX9doFztIl4EiZAmKOApV1XVcWNgmTIis1UrMAfMaXj0s8C+5nHUdQIynHuTGAqtuyfx7iwIQblHl2izZ/EOB3OIOheP4j42Cg5iz423vpNWQq/vGx7twFnbwxW8d0wqB6LXaLxNnO1kcZFsWNwVl8y8WKY+oINEEVIJoycoyu25lVkUKu0AMVLXbEk+RfWh7es59H6SNOhUG9ztkagEQM1WMeMcY04HlHzJJJJN6AyYtsmEjIgcWxmc2WTzatUIBPma6UBmYgVZCqCaFjmq5HvMXU6t21DWc5wKqADThg6ZbYv+0Y68WiNm2gVq7HYyBZ6l4mz93d7l3Vt3bLG/Zu8u+rq+P5TN1Gg8V0VkdsVscnj80Qp2HESd65N1crQA3etTY0GoyZHylsezGCgwllKZGG3zlkY2Bu7WFJ544BNs4RCWJpOkLjffuyZGoqrZXORkQ0SiE9gSBZNsaFk0KuFpayYqlZ8UhKvmaxUxdSKNTebDMbrHUFxvjxFd2TLewMwxpx3vKwq/ZV3Mfy1ZFGXF38x7vTgzfb/piatpk6hbnpVxqcow5sbYsjh2SmGTHkCVvCuACGG4EhlXg8XLP/AEDGO4J+p4/lPN+NZ7/zKaeN0fRzlb2QfiP9h85v6jENu2htoCvYDtNPLiAFAcD0A4lHNi956qY4pGniyZZyTtR0rbOPSWMWr2Pf8Jq5XzpKb5CPmJTfFzuqymXxZ7THlBAIhPIJ1EgVuI+VQkbn4d7j5fVYQMYWe9lkBJBYwI4AI7ijgZvUtXnV6x4DkxbCXZciplDFqAxK3DECzyV9KJPEwOk/D2UY/wB1l22UC5qy6fKq46BGbS7dubISHtnPmLk0BQnsY4EVQC6vk3ySeeBxZ4HHYcfrGTEXkYCJuKRz6hUUs7KiqLZmIVVA9Sx4AjddwPJFg0V7ix3Hz9YEf2hd23cu78u4bv8Ax7/ynn+n/FGZ3OM6UnIhIzJiyA+ER23HKqIQworTksCDQ5q03RGOn8A+CF27TkCtvPFFwpFLl9d25qbnmaY0qDIcm0byoQvXmKAlgpPqAWJ+5gSxZNyglWW+drbbB+e0kX9CZ0uAkgsBBY6jgZAJnjr+DeF8RbJZQxDDGWUEsi5SNhYBWtQ1+U+xld+objkGTJjw0zp4eRQSyAlQzbmG9XHIC+hqybmbo/hfcmPIh8HybRgyoc+PCpsE6bHlIOBiKoGwAQpXioS9Bm0QZxkVmR9uzcu0hkvcAwYEEAkkHg8nnmPTaIIzNbM77QzNXZL2qAoAAG5jQH8R7w6b05MGFMWMEJjXatmzXzP1J/tUsEwFIloiYoCIkSs5ajXIhAYks1lUVWdiBVkKgJoWOe3ImHqtSzalif2hsAXGFXTnIj4snmL/ALRhXblYMNu0gMtA8DuSWl1XT5GQDGSDuUsA2xmxg+dFf+Fj78e1re4UH6bvZV8JhiO7xkzuuVMilCFUYy7jcH2ndxwpHNy90/V5cmTKWQphHh+CXVseRjTeLuQmwt7aJCnk8UATeIgZWi+H8WFiyKdxG0FnfIVS78NC5OxL52ih+gll8MthY9gkJZOXSCZ2o009BkxzE671JNNjDPZ3MqKBQ3O3ABdiFQf7mIH8gYmHUSx9RpZSyaSamo6g2Mj9ownErFVGRXXLjDOQqDIQFZLJAB27bI5Fy4+hnEw7283+xfKE9D+wwkaT3PaARx1FL3mEI4QCOKRLQJEyO6KEBwijgectnONtfpvcIULZ8KFmIXxcIvZkqhvpgLPmW6mj03prY8Rw5H8RF8mNrYZPCqlXIwPLgeXcDyADwSZowqQFGEkwsZgICKOpV6lpPFxMgbbe33ogMGKsByVYAqfkxgR1urYY8hwBMuVRa494Fkfwki9pPpfrXbvMnpfxS+YEpp3yIO74mWt1kNjK5xiO9SKYC9p4JsES+/TmZsdpixDGyveMlm8v8CnYu1T2PexYrmxcwaRELlFCnI29yBW59oXcfnSgfaB1DfWECZAtAkWkCYQhIlFOs4Tl8IZUL2y7Qe7KCWUHsWABJW7FGxOSat8viBfDVUZ8ZVwzN5SVJemXww3cd/KQb5qYOl+HDkx4nwlGxKGGPTaoNn0+LzMni4CKLirK77tW4KWYS9LqNBeQZFYo+3YSACGSywVlI9CSQRR5PPMNNoQrM5Yu7hVLGhSoWKqqqAAAXc+ptjZ7UukdNXT4ExKWYICLbubYseBwBZNKOAKA7S1UBXGFkgsZgRIkSIZsyqCzEKB3LEAD6k8TD6x1QlsfhO3g23jvgC5MyCh4R2bWIxk7tzBSRS9hZBLT12NzjfwiBk2N4ZYWofadpYe11MPVad/CrGuoOU0KzMXxk2N3jbicRSrvZzX4QDQl3S9aDZcWLCf2hSr+LlvnHtUFC5VQlsfLt4PrVA1r7ZA88PhPArKVVgiNuTDvbwFcG1dcP4VI9APKDzV8zQOCXysiUhO1H9njlzZCQNGEIrnasRFot0UBXHEYQCOK4CA4QkgsBKJMCKEByv1DUMmJ3RDkZEZlxrduyqSEFA8kgDt6zvCQPG9c0h1TU14s7IuMYM+zayh92RtJnoqMpQsN62w2parU3elaXNb+MzbCyHEhcNkXaPMHyIAGVjXl83Y2TdDVgYCiJiLRQETFGZV6irnE3hcPxVVdbhu2luA23dV8XVwDqOrOLE+QI+QopbZjou1dwoJFmvT+szdP8W4WNVkHkXJaocy7G/CxfBvAB9Lq+fYzq6G08EZg29CxyNl27Nw8Tf4hIYlbrbZuuQLljp3SUwNlOO1GV/FKcbVyEAOyACxuoE89+1WYS7Ppsb0zIjcCiyAmu47ixO0dxhYSQjAkooCkSw4sjnt8z7D3lfLrfOUVWdgAzUVAUNYW2Yjk7W4F9vSeW6r0R8z5doGQsyHKmVcY1WLGbKro8xJxqpKmuAQQ3m3diYen1+i8TYQabG4yLY3LuCslMtixTnsQQaPpOTaN3y43yFB4W8gJuJYupSmdv4aN7QOSFN8Tj0PDmByNkOQI5U4sWVhky4wAQxdx23Gjstttd+aGoYATFHFAIo4SAqhAwgWi0jcJX12vTChfIwRRQs+pJpQAOSSSAAOTc6cLEJk6rrpxKcmXBlTEOWe0Yov5smNWLBR3NWR6gczVDWLHb3+UAiqShUCNSQEkFjgFQuEIBHFCARRyJaQGxkC0RigOc9TnVEZ2NKiszHk0qgkmhz2BnSQy4gylWAZWBVlIsFSKII9QRAw8/VHyMuTAzPpjj4fTDC7+LZsZBl7KFrgc3e6uJL4c6vmzowfwy6eGfFx7jiffyyDn/uKBR2krbKfcDRbpWM5BlAKOKtkO3eB2XIBw4+osehEtk+8JEVRgSYWBEJHGZGEnKWk6xhy/9rLje/RXUk/QA3OWl1eXJiGVfDVWG4K27he9PkBpT7+U0b71MjF8PrmyYsu3dpsgOc6fJW3FncBhkVaO4GzaXtDHcBzA382iBbd5letu5TtJUEkBh2YAk1YNWa7mLT6RULEWWaizMSzNXAsn0HNAcCz7yel0aY12ooVe9C659r7ToYBcRgYoBCEJAIQuBMBQhFCUeo6o40BFWXxpZ7L4jqm4gcmr7f8AuVuoYyNiM3ijK4xtjyIhR1Nl+yiqUM3N3VesISXDknw4ADj8XIdOf/rsQyj3TxD5zi/2XXp28s2KqEIDAnQCEJIIoQgERhCAXC4QgRZpGEIBcIQgAijhICjUQhAkIQhCVPqPUVwhLDM2RxjRVq2chmq2IA4VjZI7SGh6smVnQBlyY63owFrfblSVN/IwhAlj02HIN4VWDc3t4b5lT3+4lqOEBRQhARkYQhIiuEICJhcIQFHCEhL/2Q=="/>
          <p:cNvSpPr>
            <a:spLocks noChangeAspect="1" noChangeArrowheads="1"/>
          </p:cNvSpPr>
          <p:nvPr/>
        </p:nvSpPr>
        <p:spPr bwMode="auto">
          <a:xfrm>
            <a:off x="6350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43012" name="Picture 4" descr="https://encrypted-tbn0.gstatic.com/images?q=tbn:ANd9GcSCH5j7GpmSvdgbACUo0S4hEaergVU6Lc7AjMzj8HVhsXZ-J8iXiA"/>
          <p:cNvPicPr>
            <a:picLocks noChangeAspect="1" noChangeArrowheads="1"/>
          </p:cNvPicPr>
          <p:nvPr/>
        </p:nvPicPr>
        <p:blipFill>
          <a:blip r:embed="rId2" cstate="print"/>
          <a:srcRect/>
          <a:stretch>
            <a:fillRect/>
          </a:stretch>
        </p:blipFill>
        <p:spPr bwMode="auto">
          <a:xfrm>
            <a:off x="2667000" y="3276600"/>
            <a:ext cx="5257800" cy="2789199"/>
          </a:xfrm>
          <a:prstGeom prst="rect">
            <a:avLst/>
          </a:prstGeom>
          <a:noFill/>
          <a:ln>
            <a:solidFill>
              <a:schemeClr val="accent6">
                <a:lumMod val="60000"/>
                <a:lumOff val="40000"/>
              </a:schemeClr>
            </a:solidFill>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609600"/>
            <a:ext cx="8458200" cy="6019800"/>
          </a:xfrm>
        </p:spPr>
        <p:txBody>
          <a:bodyPr>
            <a:noAutofit/>
          </a:bodyPr>
          <a:lstStyle/>
          <a:p>
            <a:pPr>
              <a:lnSpc>
                <a:spcPct val="150000"/>
              </a:lnSpc>
              <a:buNone/>
            </a:pPr>
            <a:r>
              <a:rPr lang="en-US" sz="1600" b="1" dirty="0" smtClean="0">
                <a:solidFill>
                  <a:schemeClr val="accent6">
                    <a:lumMod val="50000"/>
                  </a:schemeClr>
                </a:solidFill>
              </a:rPr>
              <a:t>LESSONS IN A LUNCH BOX: HEALTHY TEETH ESSENTIALS &amp; FACTS ABOUT SNACKS</a:t>
            </a:r>
            <a:r>
              <a:rPr lang="en-US" sz="2000" dirty="0" smtClean="0">
                <a:solidFill>
                  <a:schemeClr val="accent6">
                    <a:lumMod val="50000"/>
                  </a:schemeClr>
                </a:solidFill>
              </a:rPr>
              <a:t>®</a:t>
            </a:r>
            <a:r>
              <a:rPr lang="en-US" sz="1600" b="1" dirty="0" smtClean="0">
                <a:solidFill>
                  <a:schemeClr val="accent6">
                    <a:lumMod val="50000"/>
                  </a:schemeClr>
                </a:solidFill>
              </a:rPr>
              <a:t> </a:t>
            </a:r>
          </a:p>
          <a:p>
            <a:pPr>
              <a:lnSpc>
                <a:spcPct val="150000"/>
              </a:lnSpc>
              <a:buNone/>
            </a:pPr>
            <a:r>
              <a:rPr lang="en-US" sz="1200" dirty="0" smtClean="0">
                <a:solidFill>
                  <a:schemeClr val="accent6">
                    <a:lumMod val="50000"/>
                  </a:schemeClr>
                </a:solidFill>
              </a:rPr>
              <a:t>	It is important for you to answer questions 1 through 6 after participating in the elementary </a:t>
            </a:r>
          </a:p>
          <a:p>
            <a:pPr>
              <a:buNone/>
            </a:pPr>
            <a:r>
              <a:rPr lang="en-US" sz="1200" dirty="0" smtClean="0">
                <a:solidFill>
                  <a:schemeClr val="accent6">
                    <a:lumMod val="50000"/>
                  </a:schemeClr>
                </a:solidFill>
              </a:rPr>
              <a:t>	school-based </a:t>
            </a:r>
            <a:r>
              <a:rPr lang="en-US" sz="1200" i="1" dirty="0" smtClean="0">
                <a:solidFill>
                  <a:schemeClr val="accent6">
                    <a:lumMod val="50000"/>
                  </a:schemeClr>
                </a:solidFill>
              </a:rPr>
              <a:t>Lessons In A Lunch Box </a:t>
            </a:r>
            <a:r>
              <a:rPr lang="en-US" sz="1200" dirty="0" smtClean="0">
                <a:solidFill>
                  <a:schemeClr val="accent6">
                    <a:lumMod val="50000"/>
                  </a:schemeClr>
                </a:solidFill>
              </a:rPr>
              <a:t>program. Please circle your answer. </a:t>
            </a:r>
          </a:p>
          <a:p>
            <a:pPr>
              <a:buNone/>
            </a:pPr>
            <a:endParaRPr lang="en-US" sz="1200" i="1" dirty="0" smtClean="0">
              <a:solidFill>
                <a:schemeClr val="accent6">
                  <a:lumMod val="50000"/>
                </a:schemeClr>
              </a:solidFill>
            </a:endParaRPr>
          </a:p>
          <a:p>
            <a:pPr>
              <a:buNone/>
            </a:pPr>
            <a:r>
              <a:rPr lang="en-US" sz="1200" dirty="0" smtClean="0">
                <a:solidFill>
                  <a:schemeClr val="accent6">
                    <a:lumMod val="50000"/>
                  </a:schemeClr>
                </a:solidFill>
              </a:rPr>
              <a:t>1.)	 	I believe that oral health care is a right. </a:t>
            </a:r>
          </a:p>
          <a:p>
            <a:pPr algn="just">
              <a:buNone/>
            </a:pPr>
            <a:r>
              <a:rPr lang="en-US" sz="1200" dirty="0" smtClean="0">
                <a:solidFill>
                  <a:schemeClr val="accent6">
                    <a:lumMod val="50000"/>
                  </a:schemeClr>
                </a:solidFill>
              </a:rPr>
              <a:t>		 	</a:t>
            </a:r>
            <a:r>
              <a:rPr lang="en-US" sz="1200" u="sng" dirty="0" smtClean="0">
                <a:solidFill>
                  <a:schemeClr val="accent6">
                    <a:lumMod val="50000"/>
                  </a:schemeClr>
                </a:solidFill>
              </a:rPr>
              <a:t>Strongly Agree</a:t>
            </a:r>
            <a:r>
              <a:rPr lang="en-US" sz="1200" dirty="0" smtClean="0">
                <a:solidFill>
                  <a:schemeClr val="accent6">
                    <a:lumMod val="50000"/>
                  </a:schemeClr>
                </a:solidFill>
              </a:rPr>
              <a:t>    </a:t>
            </a:r>
            <a:r>
              <a:rPr lang="en-US" sz="1200" u="sng" dirty="0" smtClean="0">
                <a:solidFill>
                  <a:schemeClr val="accent6">
                    <a:lumMod val="50000"/>
                  </a:schemeClr>
                </a:solidFill>
              </a:rPr>
              <a:t>Agree </a:t>
            </a:r>
            <a:r>
              <a:rPr lang="en-US" sz="1200" dirty="0" smtClean="0">
                <a:solidFill>
                  <a:schemeClr val="accent6">
                    <a:lumMod val="50000"/>
                  </a:schemeClr>
                </a:solidFill>
              </a:rPr>
              <a:t>  </a:t>
            </a:r>
            <a:r>
              <a:rPr lang="en-US" sz="1200" u="sng" dirty="0" smtClean="0">
                <a:solidFill>
                  <a:schemeClr val="accent6">
                    <a:lumMod val="50000"/>
                  </a:schemeClr>
                </a:solidFill>
              </a:rPr>
              <a:t>Neutral Disagree</a:t>
            </a:r>
            <a:r>
              <a:rPr lang="en-US" sz="1200" dirty="0" smtClean="0">
                <a:solidFill>
                  <a:schemeClr val="accent6">
                    <a:lumMod val="50000"/>
                  </a:schemeClr>
                </a:solidFill>
              </a:rPr>
              <a:t>    </a:t>
            </a:r>
            <a:r>
              <a:rPr lang="en-US" sz="1200" u="sng" dirty="0" smtClean="0">
                <a:solidFill>
                  <a:schemeClr val="accent6">
                    <a:lumMod val="50000"/>
                  </a:schemeClr>
                </a:solidFill>
              </a:rPr>
              <a:t>Strongly Disagree </a:t>
            </a:r>
          </a:p>
          <a:p>
            <a:pPr algn="just">
              <a:buNone/>
            </a:pPr>
            <a:endParaRPr lang="en-US" sz="1200" u="sng" dirty="0" smtClean="0">
              <a:solidFill>
                <a:schemeClr val="accent6">
                  <a:lumMod val="50000"/>
                </a:schemeClr>
              </a:solidFill>
            </a:endParaRPr>
          </a:p>
          <a:p>
            <a:pPr>
              <a:buNone/>
            </a:pPr>
            <a:r>
              <a:rPr lang="en-US" sz="1200" dirty="0" smtClean="0">
                <a:solidFill>
                  <a:schemeClr val="accent6">
                    <a:lumMod val="50000"/>
                  </a:schemeClr>
                </a:solidFill>
              </a:rPr>
              <a:t>2.)		 I believe that oral health care is a privilege. </a:t>
            </a:r>
          </a:p>
          <a:p>
            <a:pPr algn="just">
              <a:buNone/>
            </a:pPr>
            <a:r>
              <a:rPr lang="en-US" sz="1200" dirty="0" smtClean="0">
                <a:solidFill>
                  <a:schemeClr val="accent6">
                    <a:lumMod val="50000"/>
                  </a:schemeClr>
                </a:solidFill>
              </a:rPr>
              <a:t>			</a:t>
            </a:r>
            <a:r>
              <a:rPr lang="en-US" sz="1200" u="sng" dirty="0" smtClean="0">
                <a:solidFill>
                  <a:schemeClr val="accent6">
                    <a:lumMod val="50000"/>
                  </a:schemeClr>
                </a:solidFill>
              </a:rPr>
              <a:t>Strongly Agree</a:t>
            </a:r>
            <a:r>
              <a:rPr lang="en-US" sz="1200" dirty="0" smtClean="0">
                <a:solidFill>
                  <a:schemeClr val="accent6">
                    <a:lumMod val="50000"/>
                  </a:schemeClr>
                </a:solidFill>
              </a:rPr>
              <a:t>    </a:t>
            </a:r>
            <a:r>
              <a:rPr lang="en-US" sz="1200" u="sng" dirty="0" smtClean="0">
                <a:solidFill>
                  <a:schemeClr val="accent6">
                    <a:lumMod val="50000"/>
                  </a:schemeClr>
                </a:solidFill>
              </a:rPr>
              <a:t>Agree </a:t>
            </a:r>
            <a:r>
              <a:rPr lang="en-US" sz="1200" dirty="0" smtClean="0">
                <a:solidFill>
                  <a:schemeClr val="accent6">
                    <a:lumMod val="50000"/>
                  </a:schemeClr>
                </a:solidFill>
              </a:rPr>
              <a:t>  </a:t>
            </a:r>
            <a:r>
              <a:rPr lang="en-US" sz="1200" u="sng" dirty="0" smtClean="0">
                <a:solidFill>
                  <a:schemeClr val="accent6">
                    <a:lumMod val="50000"/>
                  </a:schemeClr>
                </a:solidFill>
              </a:rPr>
              <a:t>Neutral Disagree</a:t>
            </a:r>
            <a:r>
              <a:rPr lang="en-US" sz="1200" dirty="0" smtClean="0">
                <a:solidFill>
                  <a:schemeClr val="accent6">
                    <a:lumMod val="50000"/>
                  </a:schemeClr>
                </a:solidFill>
              </a:rPr>
              <a:t>    </a:t>
            </a:r>
            <a:r>
              <a:rPr lang="en-US" sz="1200" u="sng" dirty="0" smtClean="0">
                <a:solidFill>
                  <a:schemeClr val="accent6">
                    <a:lumMod val="50000"/>
                  </a:schemeClr>
                </a:solidFill>
              </a:rPr>
              <a:t>Strongly Disagree </a:t>
            </a:r>
          </a:p>
          <a:p>
            <a:pPr algn="just">
              <a:buNone/>
            </a:pPr>
            <a:endParaRPr lang="en-US" sz="1200" u="sng" dirty="0" smtClean="0">
              <a:solidFill>
                <a:schemeClr val="accent6">
                  <a:lumMod val="50000"/>
                </a:schemeClr>
              </a:solidFill>
            </a:endParaRPr>
          </a:p>
          <a:p>
            <a:pPr>
              <a:buNone/>
            </a:pPr>
            <a:r>
              <a:rPr lang="en-US" sz="1200" dirty="0" smtClean="0">
                <a:solidFill>
                  <a:schemeClr val="accent6">
                    <a:lumMod val="50000"/>
                  </a:schemeClr>
                </a:solidFill>
              </a:rPr>
              <a:t>3.)	 	I believe that there are cultural barriers to anyone receiving the dental care they need. </a:t>
            </a:r>
          </a:p>
          <a:p>
            <a:pPr algn="just">
              <a:buNone/>
            </a:pPr>
            <a:r>
              <a:rPr lang="en-US" sz="1200" dirty="0" smtClean="0">
                <a:solidFill>
                  <a:schemeClr val="accent6">
                    <a:lumMod val="50000"/>
                  </a:schemeClr>
                </a:solidFill>
              </a:rPr>
              <a:t>			</a:t>
            </a:r>
            <a:r>
              <a:rPr lang="en-US" sz="1200" u="sng" dirty="0" smtClean="0">
                <a:solidFill>
                  <a:schemeClr val="accent6">
                    <a:lumMod val="50000"/>
                  </a:schemeClr>
                </a:solidFill>
              </a:rPr>
              <a:t>Strongly Agree</a:t>
            </a:r>
            <a:r>
              <a:rPr lang="en-US" sz="1200" dirty="0" smtClean="0">
                <a:solidFill>
                  <a:schemeClr val="accent6">
                    <a:lumMod val="50000"/>
                  </a:schemeClr>
                </a:solidFill>
              </a:rPr>
              <a:t>    </a:t>
            </a:r>
            <a:r>
              <a:rPr lang="en-US" sz="1200" u="sng" dirty="0" smtClean="0">
                <a:solidFill>
                  <a:schemeClr val="accent6">
                    <a:lumMod val="50000"/>
                  </a:schemeClr>
                </a:solidFill>
              </a:rPr>
              <a:t>Agree </a:t>
            </a:r>
            <a:r>
              <a:rPr lang="en-US" sz="1200" dirty="0" smtClean="0">
                <a:solidFill>
                  <a:schemeClr val="accent6">
                    <a:lumMod val="50000"/>
                  </a:schemeClr>
                </a:solidFill>
              </a:rPr>
              <a:t>  </a:t>
            </a:r>
            <a:r>
              <a:rPr lang="en-US" sz="1200" u="sng" dirty="0" smtClean="0">
                <a:solidFill>
                  <a:schemeClr val="accent6">
                    <a:lumMod val="50000"/>
                  </a:schemeClr>
                </a:solidFill>
              </a:rPr>
              <a:t>Neutral Disagree</a:t>
            </a:r>
            <a:r>
              <a:rPr lang="en-US" sz="1200" dirty="0" smtClean="0">
                <a:solidFill>
                  <a:schemeClr val="accent6">
                    <a:lumMod val="50000"/>
                  </a:schemeClr>
                </a:solidFill>
              </a:rPr>
              <a:t>    </a:t>
            </a:r>
            <a:r>
              <a:rPr lang="en-US" sz="1200" u="sng" dirty="0" smtClean="0">
                <a:solidFill>
                  <a:schemeClr val="accent6">
                    <a:lumMod val="50000"/>
                  </a:schemeClr>
                </a:solidFill>
              </a:rPr>
              <a:t>Strongly Disagree </a:t>
            </a:r>
          </a:p>
          <a:p>
            <a:pPr algn="just">
              <a:buNone/>
            </a:pPr>
            <a:endParaRPr lang="en-US" sz="1200" u="sng" dirty="0" smtClean="0">
              <a:solidFill>
                <a:schemeClr val="accent6">
                  <a:lumMod val="50000"/>
                </a:schemeClr>
              </a:solidFill>
            </a:endParaRPr>
          </a:p>
          <a:p>
            <a:pPr>
              <a:buNone/>
            </a:pPr>
            <a:r>
              <a:rPr lang="en-US" sz="1200" dirty="0" smtClean="0">
                <a:solidFill>
                  <a:schemeClr val="accent6">
                    <a:lumMod val="50000"/>
                  </a:schemeClr>
                </a:solidFill>
              </a:rPr>
              <a:t>4.)		 I am willing to provide dental treatment for children. </a:t>
            </a:r>
          </a:p>
          <a:p>
            <a:pPr algn="just">
              <a:buNone/>
            </a:pPr>
            <a:r>
              <a:rPr lang="en-US" sz="1200" dirty="0" smtClean="0">
                <a:solidFill>
                  <a:schemeClr val="accent6">
                    <a:lumMod val="50000"/>
                  </a:schemeClr>
                </a:solidFill>
              </a:rPr>
              <a:t>			</a:t>
            </a:r>
            <a:r>
              <a:rPr lang="en-US" sz="1200" u="sng" dirty="0" smtClean="0">
                <a:solidFill>
                  <a:schemeClr val="accent6">
                    <a:lumMod val="50000"/>
                  </a:schemeClr>
                </a:solidFill>
              </a:rPr>
              <a:t>Strongly Agree</a:t>
            </a:r>
            <a:r>
              <a:rPr lang="en-US" sz="1200" dirty="0" smtClean="0">
                <a:solidFill>
                  <a:schemeClr val="accent6">
                    <a:lumMod val="50000"/>
                  </a:schemeClr>
                </a:solidFill>
              </a:rPr>
              <a:t>    </a:t>
            </a:r>
            <a:r>
              <a:rPr lang="en-US" sz="1200" u="sng" dirty="0" smtClean="0">
                <a:solidFill>
                  <a:schemeClr val="accent6">
                    <a:lumMod val="50000"/>
                  </a:schemeClr>
                </a:solidFill>
              </a:rPr>
              <a:t>Agree </a:t>
            </a:r>
            <a:r>
              <a:rPr lang="en-US" sz="1200" dirty="0" smtClean="0">
                <a:solidFill>
                  <a:schemeClr val="accent6">
                    <a:lumMod val="50000"/>
                  </a:schemeClr>
                </a:solidFill>
              </a:rPr>
              <a:t>  </a:t>
            </a:r>
            <a:r>
              <a:rPr lang="en-US" sz="1200" u="sng" dirty="0" smtClean="0">
                <a:solidFill>
                  <a:schemeClr val="accent6">
                    <a:lumMod val="50000"/>
                  </a:schemeClr>
                </a:solidFill>
              </a:rPr>
              <a:t>Neutral Disagree</a:t>
            </a:r>
            <a:r>
              <a:rPr lang="en-US" sz="1200" dirty="0" smtClean="0">
                <a:solidFill>
                  <a:schemeClr val="accent6">
                    <a:lumMod val="50000"/>
                  </a:schemeClr>
                </a:solidFill>
              </a:rPr>
              <a:t>    </a:t>
            </a:r>
            <a:r>
              <a:rPr lang="en-US" sz="1200" u="sng" dirty="0" smtClean="0">
                <a:solidFill>
                  <a:schemeClr val="accent6">
                    <a:lumMod val="50000"/>
                  </a:schemeClr>
                </a:solidFill>
              </a:rPr>
              <a:t>Strongly Disagree </a:t>
            </a:r>
          </a:p>
          <a:p>
            <a:pPr algn="just">
              <a:buNone/>
            </a:pPr>
            <a:endParaRPr lang="en-US" sz="1200" u="sng" dirty="0" smtClean="0">
              <a:solidFill>
                <a:schemeClr val="accent6">
                  <a:lumMod val="50000"/>
                </a:schemeClr>
              </a:solidFill>
            </a:endParaRPr>
          </a:p>
          <a:p>
            <a:pPr>
              <a:buNone/>
            </a:pPr>
            <a:r>
              <a:rPr lang="en-US" sz="1200" dirty="0" smtClean="0">
                <a:solidFill>
                  <a:schemeClr val="accent6">
                    <a:lumMod val="50000"/>
                  </a:schemeClr>
                </a:solidFill>
              </a:rPr>
              <a:t>5.)	 	I am willing to provide dental treatment for children in underserved communities. </a:t>
            </a:r>
          </a:p>
          <a:p>
            <a:pPr algn="just">
              <a:buNone/>
            </a:pPr>
            <a:r>
              <a:rPr lang="en-US" sz="1200" dirty="0" smtClean="0">
                <a:solidFill>
                  <a:schemeClr val="accent6">
                    <a:lumMod val="50000"/>
                  </a:schemeClr>
                </a:solidFill>
              </a:rPr>
              <a:t>			</a:t>
            </a:r>
            <a:r>
              <a:rPr lang="en-US" sz="1200" u="sng" dirty="0" smtClean="0">
                <a:solidFill>
                  <a:schemeClr val="accent6">
                    <a:lumMod val="50000"/>
                  </a:schemeClr>
                </a:solidFill>
              </a:rPr>
              <a:t>Strongly Agree</a:t>
            </a:r>
            <a:r>
              <a:rPr lang="en-US" sz="1200" dirty="0" smtClean="0">
                <a:solidFill>
                  <a:schemeClr val="accent6">
                    <a:lumMod val="50000"/>
                  </a:schemeClr>
                </a:solidFill>
              </a:rPr>
              <a:t>    </a:t>
            </a:r>
            <a:r>
              <a:rPr lang="en-US" sz="1200" u="sng" dirty="0" smtClean="0">
                <a:solidFill>
                  <a:schemeClr val="accent6">
                    <a:lumMod val="50000"/>
                  </a:schemeClr>
                </a:solidFill>
              </a:rPr>
              <a:t>Agree </a:t>
            </a:r>
            <a:r>
              <a:rPr lang="en-US" sz="1200" dirty="0" smtClean="0">
                <a:solidFill>
                  <a:schemeClr val="accent6">
                    <a:lumMod val="50000"/>
                  </a:schemeClr>
                </a:solidFill>
              </a:rPr>
              <a:t>  </a:t>
            </a:r>
            <a:r>
              <a:rPr lang="en-US" sz="1200" u="sng" dirty="0" smtClean="0">
                <a:solidFill>
                  <a:schemeClr val="accent6">
                    <a:lumMod val="50000"/>
                  </a:schemeClr>
                </a:solidFill>
              </a:rPr>
              <a:t>Neutral Disagree</a:t>
            </a:r>
            <a:r>
              <a:rPr lang="en-US" sz="1200" dirty="0" smtClean="0">
                <a:solidFill>
                  <a:schemeClr val="accent6">
                    <a:lumMod val="50000"/>
                  </a:schemeClr>
                </a:solidFill>
              </a:rPr>
              <a:t>    </a:t>
            </a:r>
            <a:r>
              <a:rPr lang="en-US" sz="1200" u="sng" dirty="0" smtClean="0">
                <a:solidFill>
                  <a:schemeClr val="accent6">
                    <a:lumMod val="50000"/>
                  </a:schemeClr>
                </a:solidFill>
              </a:rPr>
              <a:t>Strongly Disagree </a:t>
            </a:r>
          </a:p>
          <a:p>
            <a:pPr algn="just">
              <a:buNone/>
            </a:pPr>
            <a:endParaRPr lang="en-US" sz="1200" u="sng" dirty="0" smtClean="0">
              <a:solidFill>
                <a:schemeClr val="accent6">
                  <a:lumMod val="50000"/>
                </a:schemeClr>
              </a:solidFill>
            </a:endParaRPr>
          </a:p>
          <a:p>
            <a:pPr>
              <a:buNone/>
            </a:pPr>
            <a:r>
              <a:rPr lang="en-US" sz="1200" dirty="0" smtClean="0">
                <a:solidFill>
                  <a:schemeClr val="accent6">
                    <a:lumMod val="50000"/>
                  </a:schemeClr>
                </a:solidFill>
              </a:rPr>
              <a:t>6.)		 Have you ever participated as an oral health care educator at a school or community health fair? </a:t>
            </a:r>
          </a:p>
          <a:p>
            <a:pPr>
              <a:buNone/>
            </a:pPr>
            <a:r>
              <a:rPr lang="en-US" sz="1200" dirty="0" smtClean="0">
                <a:solidFill>
                  <a:schemeClr val="accent6">
                    <a:lumMod val="50000"/>
                  </a:schemeClr>
                </a:solidFill>
              </a:rPr>
              <a:t>			a. yes 		b. no 		</a:t>
            </a:r>
          </a:p>
          <a:p>
            <a:pPr>
              <a:buNone/>
            </a:pPr>
            <a:r>
              <a:rPr lang="en-US" sz="1200" i="1" dirty="0" smtClean="0">
                <a:solidFill>
                  <a:schemeClr val="accent6">
                    <a:lumMod val="50000"/>
                  </a:schemeClr>
                </a:solidFill>
              </a:rPr>
              <a:t>					</a:t>
            </a:r>
          </a:p>
          <a:p>
            <a:pPr>
              <a:buNone/>
            </a:pPr>
            <a:r>
              <a:rPr lang="en-US" sz="1200" i="1" dirty="0" smtClean="0">
                <a:solidFill>
                  <a:schemeClr val="accent6">
                    <a:lumMod val="50000"/>
                  </a:schemeClr>
                </a:solidFill>
              </a:rPr>
              <a:t>					</a:t>
            </a:r>
            <a:r>
              <a:rPr lang="en-US" sz="900" i="1" dirty="0" smtClean="0">
                <a:solidFill>
                  <a:schemeClr val="accent6">
                    <a:lumMod val="50000"/>
                  </a:schemeClr>
                </a:solidFill>
              </a:rPr>
              <a:t>. </a:t>
            </a:r>
          </a:p>
          <a:p>
            <a:pPr>
              <a:buNone/>
            </a:pPr>
            <a:endParaRPr lang="en-US" sz="1200" dirty="0" smtClean="0">
              <a:solidFill>
                <a:schemeClr val="accent6">
                  <a:lumMod val="50000"/>
                </a:schemeClr>
              </a:solidFill>
            </a:endParaRPr>
          </a:p>
          <a:p>
            <a:pPr>
              <a:buNone/>
            </a:pPr>
            <a:r>
              <a:rPr lang="en-US" sz="1200" i="1" dirty="0" smtClean="0">
                <a:solidFill>
                  <a:schemeClr val="accent6">
                    <a:lumMod val="50000"/>
                  </a:schemeClr>
                </a:solidFill>
              </a:rPr>
              <a:t>					</a:t>
            </a:r>
            <a:endParaRPr lang="en-US" sz="1200" dirty="0" smtClean="0">
              <a:solidFill>
                <a:schemeClr val="accent6">
                  <a:lumMod val="50000"/>
                </a:schemeClr>
              </a:solidFill>
            </a:endParaRPr>
          </a:p>
          <a:p>
            <a:pPr>
              <a:buNone/>
            </a:pPr>
            <a:r>
              <a:rPr lang="en-US" sz="1200" dirty="0" smtClean="0">
                <a:solidFill>
                  <a:schemeClr val="accent6">
                    <a:lumMod val="50000"/>
                  </a:schemeClr>
                </a:solidFill>
              </a:rPr>
              <a:t>				</a:t>
            </a:r>
            <a:endParaRPr lang="en-US" sz="950" i="1" dirty="0">
              <a:solidFill>
                <a:schemeClr val="accent6">
                  <a:lumMod val="50000"/>
                </a:schemeClr>
              </a:solidFill>
            </a:endParaRPr>
          </a:p>
        </p:txBody>
      </p:sp>
      <p:sp>
        <p:nvSpPr>
          <p:cNvPr id="3" name="Title 2"/>
          <p:cNvSpPr>
            <a:spLocks noGrp="1"/>
          </p:cNvSpPr>
          <p:nvPr>
            <p:ph type="title"/>
          </p:nvPr>
        </p:nvSpPr>
        <p:spPr>
          <a:xfrm>
            <a:off x="457200" y="0"/>
            <a:ext cx="8229600" cy="762000"/>
          </a:xfrm>
        </p:spPr>
        <p:txBody>
          <a:bodyPr>
            <a:normAutofit/>
          </a:bodyPr>
          <a:lstStyle/>
          <a:p>
            <a:r>
              <a:rPr lang="en-US" sz="2800" b="0" dirty="0" smtClean="0">
                <a:solidFill>
                  <a:schemeClr val="tx1"/>
                </a:solidFill>
                <a:effectLst/>
                <a:cs typeface="Arial" pitchFamily="34" charset="0"/>
              </a:rPr>
              <a:t>Pre-Test</a:t>
            </a:r>
            <a:endParaRPr lang="en-US" sz="2800" b="0" dirty="0">
              <a:solidFill>
                <a:schemeClr val="tx1"/>
              </a:solidFill>
              <a:effectLst/>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us.123rf.com/400wm/400/400/rukanoga/rukanoga1206/rukanoga120600388/13968206-3d-small-people--mobile-phone-and-dollar-sign.jpg"/>
          <p:cNvPicPr>
            <a:picLocks noChangeAspect="1" noChangeArrowheads="1"/>
          </p:cNvPicPr>
          <p:nvPr/>
        </p:nvPicPr>
        <p:blipFill>
          <a:blip r:embed="rId2" cstate="print"/>
          <a:srcRect r="5556" b="13793"/>
          <a:stretch>
            <a:fillRect/>
          </a:stretch>
        </p:blipFill>
        <p:spPr bwMode="auto">
          <a:xfrm>
            <a:off x="0" y="1"/>
            <a:ext cx="2514600" cy="2392668"/>
          </a:xfrm>
          <a:prstGeom prst="ellipse">
            <a:avLst/>
          </a:prstGeom>
          <a:ln>
            <a:noFill/>
          </a:ln>
          <a:effectLst>
            <a:softEdge rad="112500"/>
          </a:effectLst>
        </p:spPr>
      </p:pic>
      <p:sp>
        <p:nvSpPr>
          <p:cNvPr id="3" name="Rectangle 2"/>
          <p:cNvSpPr/>
          <p:nvPr/>
        </p:nvSpPr>
        <p:spPr>
          <a:xfrm>
            <a:off x="762000" y="609600"/>
            <a:ext cx="8077200" cy="5616922"/>
          </a:xfrm>
          <a:prstGeom prst="rect">
            <a:avLst/>
          </a:prstGeom>
        </p:spPr>
        <p:txBody>
          <a:bodyPr wrap="square">
            <a:spAutoFit/>
          </a:bodyPr>
          <a:lstStyle/>
          <a:p>
            <a:pPr algn="just"/>
            <a:r>
              <a:rPr lang="en-US" sz="1700" i="1" dirty="0" smtClean="0"/>
              <a:t>		Lessons In A Lunch Box </a:t>
            </a:r>
            <a:r>
              <a:rPr lang="en-US" sz="1700" dirty="0" smtClean="0"/>
              <a:t> is a free program. However			there is a  cost to have the lunch boxes shipped to </a:t>
            </a:r>
          </a:p>
          <a:p>
            <a:pPr algn="just"/>
            <a:r>
              <a:rPr lang="en-US" sz="1700" dirty="0" smtClean="0"/>
              <a:t>		the elementary school you have selected that is</a:t>
            </a:r>
          </a:p>
          <a:p>
            <a:pPr algn="just"/>
            <a:r>
              <a:rPr lang="en-US" sz="1700" dirty="0" smtClean="0"/>
              <a:t>		your responsibility. This expense has been </a:t>
            </a:r>
          </a:p>
          <a:p>
            <a:pPr algn="just"/>
            <a:r>
              <a:rPr lang="en-US" sz="1700" dirty="0" smtClean="0"/>
              <a:t>		historically addressed in the following ways:</a:t>
            </a:r>
          </a:p>
          <a:p>
            <a:pPr algn="just"/>
            <a:endParaRPr lang="en-US" sz="1700" dirty="0" smtClean="0"/>
          </a:p>
          <a:p>
            <a:pPr>
              <a:buNone/>
            </a:pPr>
            <a:r>
              <a:rPr lang="en-US" sz="1500" dirty="0" smtClean="0"/>
              <a:t>	1)   Typically, your dental school or university will cover the cost. A check</a:t>
            </a:r>
          </a:p>
          <a:p>
            <a:pPr>
              <a:buNone/>
            </a:pPr>
            <a:r>
              <a:rPr lang="en-US" sz="1500" dirty="0" smtClean="0"/>
              <a:t>	      made payable to The Children’s Oral Health is usually provided, or a</a:t>
            </a:r>
          </a:p>
          <a:p>
            <a:pPr>
              <a:buNone/>
            </a:pPr>
            <a:r>
              <a:rPr lang="en-US" sz="1500" dirty="0" smtClean="0"/>
              <a:t>	      United Parcel Service (UPS) or Federal Express (FedEx) number. </a:t>
            </a:r>
          </a:p>
          <a:p>
            <a:pPr>
              <a:buNone/>
            </a:pPr>
            <a:endParaRPr lang="en-US" sz="1500" dirty="0" smtClean="0"/>
          </a:p>
          <a:p>
            <a:pPr>
              <a:buNone/>
            </a:pPr>
            <a:r>
              <a:rPr lang="en-US" sz="1500" dirty="0" smtClean="0"/>
              <a:t>	2)    Local dental associations and societies will often provide this financial</a:t>
            </a:r>
          </a:p>
          <a:p>
            <a:pPr>
              <a:buNone/>
            </a:pPr>
            <a:r>
              <a:rPr lang="en-US" sz="1500" dirty="0" smtClean="0"/>
              <a:t> 	       assistance help ensure the shipping payment. </a:t>
            </a:r>
          </a:p>
          <a:p>
            <a:pPr>
              <a:buNone/>
            </a:pPr>
            <a:endParaRPr lang="en-US" sz="1500" dirty="0" smtClean="0"/>
          </a:p>
          <a:p>
            <a:pPr>
              <a:buNone/>
            </a:pPr>
            <a:r>
              <a:rPr lang="en-US" sz="1500" dirty="0" smtClean="0"/>
              <a:t>	3)    Civic organizations and  fraternity and sororities have helped to cover</a:t>
            </a:r>
          </a:p>
          <a:p>
            <a:pPr>
              <a:buNone/>
            </a:pPr>
            <a:r>
              <a:rPr lang="en-US" sz="1500" dirty="0" smtClean="0"/>
              <a:t> 	        shipping cost. </a:t>
            </a:r>
          </a:p>
          <a:p>
            <a:pPr>
              <a:buNone/>
            </a:pPr>
            <a:endParaRPr lang="en-US" sz="1500" dirty="0" smtClean="0"/>
          </a:p>
          <a:p>
            <a:pPr>
              <a:buNone/>
            </a:pPr>
            <a:r>
              <a:rPr lang="en-US" sz="1500" dirty="0" smtClean="0"/>
              <a:t>	4)   The Student National Dental Association (SNDA) and the American</a:t>
            </a:r>
          </a:p>
          <a:p>
            <a:pPr>
              <a:buNone/>
            </a:pPr>
            <a:r>
              <a:rPr lang="en-US" sz="1500" dirty="0" smtClean="0"/>
              <a:t>	      Student Dental Association (ASDA) have teamed up to cover the </a:t>
            </a:r>
          </a:p>
          <a:p>
            <a:pPr>
              <a:buNone/>
            </a:pPr>
            <a:r>
              <a:rPr lang="en-US" sz="1500" dirty="0" smtClean="0"/>
              <a:t>                     shipping cost.</a:t>
            </a:r>
          </a:p>
          <a:p>
            <a:pPr>
              <a:buNone/>
            </a:pPr>
            <a:endParaRPr lang="en-US" sz="1500" dirty="0" smtClean="0"/>
          </a:p>
          <a:p>
            <a:pPr>
              <a:buNone/>
            </a:pPr>
            <a:r>
              <a:rPr lang="en-US" sz="1500" dirty="0" smtClean="0"/>
              <a:t>	5)    Collaborations between any of the above can to help cover shipping </a:t>
            </a:r>
          </a:p>
          <a:p>
            <a:pPr>
              <a:buNone/>
            </a:pPr>
            <a:r>
              <a:rPr lang="en-US" sz="1500" dirty="0" smtClean="0"/>
              <a:t>                      expenses.</a:t>
            </a:r>
          </a:p>
          <a:p>
            <a:pPr>
              <a:buNone/>
            </a:pPr>
            <a:r>
              <a:rPr lang="en-US" sz="1700" dirty="0" smtClean="0"/>
              <a:t> </a:t>
            </a:r>
            <a:endParaRPr lang="en-US" sz="17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838200"/>
            <a:ext cx="9144000" cy="4953000"/>
          </a:xfrm>
        </p:spPr>
        <p:txBody>
          <a:bodyPr>
            <a:noAutofit/>
          </a:bodyPr>
          <a:lstStyle/>
          <a:p>
            <a:pPr algn="just"/>
            <a:endParaRPr lang="en-US" sz="1200" dirty="0" smtClean="0"/>
          </a:p>
          <a:p>
            <a:pPr algn="just">
              <a:buNone/>
            </a:pPr>
            <a:r>
              <a:rPr lang="en-US" sz="1600" dirty="0" smtClean="0"/>
              <a:t>	</a:t>
            </a:r>
            <a:endParaRPr lang="en-US" sz="1200" dirty="0"/>
          </a:p>
        </p:txBody>
      </p:sp>
      <p:sp>
        <p:nvSpPr>
          <p:cNvPr id="4" name="TextBox 3"/>
          <p:cNvSpPr txBox="1"/>
          <p:nvPr/>
        </p:nvSpPr>
        <p:spPr>
          <a:xfrm>
            <a:off x="304800" y="304800"/>
            <a:ext cx="2819400" cy="646331"/>
          </a:xfrm>
          <a:prstGeom prst="rect">
            <a:avLst/>
          </a:prstGeom>
          <a:noFill/>
        </p:spPr>
        <p:txBody>
          <a:bodyPr wrap="square" rtlCol="0">
            <a:spAutoFit/>
          </a:bodyPr>
          <a:lstStyle/>
          <a:p>
            <a:r>
              <a:rPr lang="en-US" sz="3600" dirty="0" smtClean="0"/>
              <a:t>Post-Test</a:t>
            </a:r>
            <a:endParaRPr lang="en-US" sz="3600" dirty="0"/>
          </a:p>
        </p:txBody>
      </p:sp>
      <p:sp>
        <p:nvSpPr>
          <p:cNvPr id="5" name="Rectangle 4"/>
          <p:cNvSpPr/>
          <p:nvPr/>
        </p:nvSpPr>
        <p:spPr>
          <a:xfrm>
            <a:off x="381000" y="914399"/>
            <a:ext cx="8382000" cy="5470728"/>
          </a:xfrm>
          <a:prstGeom prst="rect">
            <a:avLst/>
          </a:prstGeom>
        </p:spPr>
        <p:txBody>
          <a:bodyPr wrap="square">
            <a:spAutoFit/>
          </a:bodyPr>
          <a:lstStyle/>
          <a:p>
            <a:pPr>
              <a:lnSpc>
                <a:spcPct val="150000"/>
              </a:lnSpc>
              <a:buNone/>
            </a:pPr>
            <a:r>
              <a:rPr lang="en-US" sz="1600" b="1" dirty="0" smtClean="0">
                <a:solidFill>
                  <a:schemeClr val="accent6">
                    <a:lumMod val="50000"/>
                  </a:schemeClr>
                </a:solidFill>
              </a:rPr>
              <a:t>LESSONS IN A LUNCH BOX: HEALTHY TEETH ESSENTIALS &amp; FACTS ABOUT  SNACKS</a:t>
            </a:r>
            <a:r>
              <a:rPr lang="en-US" sz="1600" dirty="0" smtClean="0">
                <a:solidFill>
                  <a:schemeClr val="accent6">
                    <a:lumMod val="50000"/>
                  </a:schemeClr>
                </a:solidFill>
              </a:rPr>
              <a:t>® </a:t>
            </a:r>
          </a:p>
          <a:p>
            <a:pPr>
              <a:lnSpc>
                <a:spcPct val="150000"/>
              </a:lnSpc>
              <a:buNone/>
            </a:pPr>
            <a:r>
              <a:rPr lang="en-US" dirty="0" smtClean="0">
                <a:solidFill>
                  <a:schemeClr val="accent6">
                    <a:lumMod val="50000"/>
                  </a:schemeClr>
                </a:solidFill>
              </a:rPr>
              <a:t>	</a:t>
            </a:r>
            <a:r>
              <a:rPr lang="en-US" sz="1200" dirty="0" smtClean="0">
                <a:solidFill>
                  <a:schemeClr val="accent6">
                    <a:lumMod val="50000"/>
                  </a:schemeClr>
                </a:solidFill>
              </a:rPr>
              <a:t>It is important for you to answer questions 1 through 6 after participating in the elementary </a:t>
            </a:r>
          </a:p>
          <a:p>
            <a:pPr>
              <a:buNone/>
            </a:pPr>
            <a:r>
              <a:rPr lang="en-US" sz="1200" dirty="0" smtClean="0">
                <a:solidFill>
                  <a:schemeClr val="accent6">
                    <a:lumMod val="50000"/>
                  </a:schemeClr>
                </a:solidFill>
              </a:rPr>
              <a:t>	school-based </a:t>
            </a:r>
            <a:r>
              <a:rPr lang="en-US" sz="1200" i="1" dirty="0" smtClean="0">
                <a:solidFill>
                  <a:schemeClr val="accent6">
                    <a:lumMod val="50000"/>
                  </a:schemeClr>
                </a:solidFill>
              </a:rPr>
              <a:t>Lessons In A Lunch Box program. Please circle your answer. </a:t>
            </a:r>
          </a:p>
          <a:p>
            <a:pPr>
              <a:buNone/>
            </a:pPr>
            <a:endParaRPr lang="en-US" i="1" dirty="0" smtClean="0">
              <a:solidFill>
                <a:schemeClr val="accent6">
                  <a:lumMod val="50000"/>
                </a:schemeClr>
              </a:solidFill>
            </a:endParaRPr>
          </a:p>
          <a:p>
            <a:r>
              <a:rPr lang="en-US" sz="1200" dirty="0" smtClean="0">
                <a:solidFill>
                  <a:schemeClr val="accent6">
                    <a:lumMod val="50000"/>
                  </a:schemeClr>
                </a:solidFill>
              </a:rPr>
              <a:t>1.)	 I believe that oral health care is a right. </a:t>
            </a:r>
          </a:p>
          <a:p>
            <a:pPr algn="just">
              <a:buNone/>
            </a:pPr>
            <a:r>
              <a:rPr lang="en-US" sz="1200" dirty="0" smtClean="0">
                <a:solidFill>
                  <a:schemeClr val="accent6">
                    <a:lumMod val="50000"/>
                  </a:schemeClr>
                </a:solidFill>
              </a:rPr>
              <a:t>		 </a:t>
            </a:r>
            <a:r>
              <a:rPr lang="en-US" sz="1200" u="sng" dirty="0" smtClean="0">
                <a:solidFill>
                  <a:schemeClr val="accent6">
                    <a:lumMod val="50000"/>
                  </a:schemeClr>
                </a:solidFill>
              </a:rPr>
              <a:t>Strongly Agree</a:t>
            </a:r>
            <a:r>
              <a:rPr lang="en-US" sz="1200" dirty="0" smtClean="0">
                <a:solidFill>
                  <a:schemeClr val="accent6">
                    <a:lumMod val="50000"/>
                  </a:schemeClr>
                </a:solidFill>
              </a:rPr>
              <a:t>    </a:t>
            </a:r>
            <a:r>
              <a:rPr lang="en-US" sz="1200" u="sng" dirty="0" smtClean="0">
                <a:solidFill>
                  <a:schemeClr val="accent6">
                    <a:lumMod val="50000"/>
                  </a:schemeClr>
                </a:solidFill>
              </a:rPr>
              <a:t>Agree </a:t>
            </a:r>
            <a:r>
              <a:rPr lang="en-US" sz="1200" dirty="0" smtClean="0">
                <a:solidFill>
                  <a:schemeClr val="accent6">
                    <a:lumMod val="50000"/>
                  </a:schemeClr>
                </a:solidFill>
              </a:rPr>
              <a:t>  </a:t>
            </a:r>
            <a:r>
              <a:rPr lang="en-US" sz="1200" u="sng" dirty="0" smtClean="0">
                <a:solidFill>
                  <a:schemeClr val="accent6">
                    <a:lumMod val="50000"/>
                  </a:schemeClr>
                </a:solidFill>
              </a:rPr>
              <a:t>Neutral Disagree</a:t>
            </a:r>
            <a:r>
              <a:rPr lang="en-US" sz="1200" dirty="0" smtClean="0">
                <a:solidFill>
                  <a:schemeClr val="accent6">
                    <a:lumMod val="50000"/>
                  </a:schemeClr>
                </a:solidFill>
              </a:rPr>
              <a:t>    </a:t>
            </a:r>
            <a:r>
              <a:rPr lang="en-US" sz="1200" u="sng" dirty="0" smtClean="0">
                <a:solidFill>
                  <a:schemeClr val="accent6">
                    <a:lumMod val="50000"/>
                  </a:schemeClr>
                </a:solidFill>
              </a:rPr>
              <a:t>Strongly Disagree </a:t>
            </a:r>
          </a:p>
          <a:p>
            <a:pPr algn="just">
              <a:buNone/>
            </a:pPr>
            <a:endParaRPr lang="en-US" sz="1200" u="sng" dirty="0" smtClean="0">
              <a:solidFill>
                <a:schemeClr val="accent6">
                  <a:lumMod val="50000"/>
                </a:schemeClr>
              </a:solidFill>
            </a:endParaRPr>
          </a:p>
          <a:p>
            <a:r>
              <a:rPr lang="en-US" sz="1200" dirty="0" smtClean="0">
                <a:solidFill>
                  <a:schemeClr val="accent6">
                    <a:lumMod val="50000"/>
                  </a:schemeClr>
                </a:solidFill>
              </a:rPr>
              <a:t>2.)	 I believe that oral health care is a privilege. </a:t>
            </a:r>
          </a:p>
          <a:p>
            <a:pPr algn="just">
              <a:buNone/>
            </a:pPr>
            <a:r>
              <a:rPr lang="en-US" sz="1200" dirty="0" smtClean="0">
                <a:solidFill>
                  <a:schemeClr val="accent6">
                    <a:lumMod val="50000"/>
                  </a:schemeClr>
                </a:solidFill>
              </a:rPr>
              <a:t>		</a:t>
            </a:r>
            <a:r>
              <a:rPr lang="en-US" sz="1200" u="sng" dirty="0" smtClean="0">
                <a:solidFill>
                  <a:schemeClr val="accent6">
                    <a:lumMod val="50000"/>
                  </a:schemeClr>
                </a:solidFill>
              </a:rPr>
              <a:t>Strongly Agree</a:t>
            </a:r>
            <a:r>
              <a:rPr lang="en-US" sz="1200" dirty="0" smtClean="0">
                <a:solidFill>
                  <a:schemeClr val="accent6">
                    <a:lumMod val="50000"/>
                  </a:schemeClr>
                </a:solidFill>
              </a:rPr>
              <a:t>    </a:t>
            </a:r>
            <a:r>
              <a:rPr lang="en-US" sz="1200" u="sng" dirty="0" smtClean="0">
                <a:solidFill>
                  <a:schemeClr val="accent6">
                    <a:lumMod val="50000"/>
                  </a:schemeClr>
                </a:solidFill>
              </a:rPr>
              <a:t>Agree </a:t>
            </a:r>
            <a:r>
              <a:rPr lang="en-US" sz="1200" dirty="0" smtClean="0">
                <a:solidFill>
                  <a:schemeClr val="accent6">
                    <a:lumMod val="50000"/>
                  </a:schemeClr>
                </a:solidFill>
              </a:rPr>
              <a:t>  </a:t>
            </a:r>
            <a:r>
              <a:rPr lang="en-US" sz="1200" u="sng" dirty="0" smtClean="0">
                <a:solidFill>
                  <a:schemeClr val="accent6">
                    <a:lumMod val="50000"/>
                  </a:schemeClr>
                </a:solidFill>
              </a:rPr>
              <a:t>Neutral Disagree</a:t>
            </a:r>
            <a:r>
              <a:rPr lang="en-US" sz="1200" dirty="0" smtClean="0">
                <a:solidFill>
                  <a:schemeClr val="accent6">
                    <a:lumMod val="50000"/>
                  </a:schemeClr>
                </a:solidFill>
              </a:rPr>
              <a:t>    </a:t>
            </a:r>
            <a:r>
              <a:rPr lang="en-US" sz="1200" u="sng" dirty="0" smtClean="0">
                <a:solidFill>
                  <a:schemeClr val="accent6">
                    <a:lumMod val="50000"/>
                  </a:schemeClr>
                </a:solidFill>
              </a:rPr>
              <a:t>Strongly Disagree </a:t>
            </a:r>
          </a:p>
          <a:p>
            <a:pPr algn="just">
              <a:buNone/>
            </a:pPr>
            <a:endParaRPr lang="en-US" sz="1200" u="sng" dirty="0" smtClean="0">
              <a:solidFill>
                <a:schemeClr val="accent6">
                  <a:lumMod val="50000"/>
                </a:schemeClr>
              </a:solidFill>
            </a:endParaRPr>
          </a:p>
          <a:p>
            <a:r>
              <a:rPr lang="en-US" sz="1200" dirty="0" smtClean="0">
                <a:solidFill>
                  <a:schemeClr val="accent6">
                    <a:lumMod val="50000"/>
                  </a:schemeClr>
                </a:solidFill>
              </a:rPr>
              <a:t>3.)	 I believe that there are cultural barriers to anyone receiving the dental care they need. </a:t>
            </a:r>
          </a:p>
          <a:p>
            <a:pPr algn="just">
              <a:buNone/>
            </a:pPr>
            <a:r>
              <a:rPr lang="en-US" sz="1200" dirty="0" smtClean="0">
                <a:solidFill>
                  <a:schemeClr val="accent6">
                    <a:lumMod val="50000"/>
                  </a:schemeClr>
                </a:solidFill>
              </a:rPr>
              <a:t>		</a:t>
            </a:r>
            <a:r>
              <a:rPr lang="en-US" sz="1200" u="sng" dirty="0" smtClean="0">
                <a:solidFill>
                  <a:schemeClr val="accent6">
                    <a:lumMod val="50000"/>
                  </a:schemeClr>
                </a:solidFill>
              </a:rPr>
              <a:t>Strongly Agree</a:t>
            </a:r>
            <a:r>
              <a:rPr lang="en-US" sz="1200" dirty="0" smtClean="0">
                <a:solidFill>
                  <a:schemeClr val="accent6">
                    <a:lumMod val="50000"/>
                  </a:schemeClr>
                </a:solidFill>
              </a:rPr>
              <a:t>    </a:t>
            </a:r>
            <a:r>
              <a:rPr lang="en-US" sz="1200" u="sng" dirty="0" smtClean="0">
                <a:solidFill>
                  <a:schemeClr val="accent6">
                    <a:lumMod val="50000"/>
                  </a:schemeClr>
                </a:solidFill>
              </a:rPr>
              <a:t>Agree </a:t>
            </a:r>
            <a:r>
              <a:rPr lang="en-US" sz="1200" dirty="0" smtClean="0">
                <a:solidFill>
                  <a:schemeClr val="accent6">
                    <a:lumMod val="50000"/>
                  </a:schemeClr>
                </a:solidFill>
              </a:rPr>
              <a:t>  </a:t>
            </a:r>
            <a:r>
              <a:rPr lang="en-US" sz="1200" u="sng" dirty="0" smtClean="0">
                <a:solidFill>
                  <a:schemeClr val="accent6">
                    <a:lumMod val="50000"/>
                  </a:schemeClr>
                </a:solidFill>
              </a:rPr>
              <a:t>Neutral Disagree</a:t>
            </a:r>
            <a:r>
              <a:rPr lang="en-US" sz="1200" dirty="0" smtClean="0">
                <a:solidFill>
                  <a:schemeClr val="accent6">
                    <a:lumMod val="50000"/>
                  </a:schemeClr>
                </a:solidFill>
              </a:rPr>
              <a:t>    </a:t>
            </a:r>
            <a:r>
              <a:rPr lang="en-US" sz="1200" u="sng" dirty="0" smtClean="0">
                <a:solidFill>
                  <a:schemeClr val="accent6">
                    <a:lumMod val="50000"/>
                  </a:schemeClr>
                </a:solidFill>
              </a:rPr>
              <a:t>Strongly Disagree </a:t>
            </a:r>
          </a:p>
          <a:p>
            <a:pPr algn="just">
              <a:buNone/>
            </a:pPr>
            <a:endParaRPr lang="en-US" sz="1200" u="sng" dirty="0" smtClean="0">
              <a:solidFill>
                <a:schemeClr val="accent6">
                  <a:lumMod val="50000"/>
                </a:schemeClr>
              </a:solidFill>
            </a:endParaRPr>
          </a:p>
          <a:p>
            <a:r>
              <a:rPr lang="en-US" sz="1200" dirty="0" smtClean="0">
                <a:solidFill>
                  <a:schemeClr val="accent6">
                    <a:lumMod val="50000"/>
                  </a:schemeClr>
                </a:solidFill>
              </a:rPr>
              <a:t>4.)	 I am willing to provide dental treatment for children. </a:t>
            </a:r>
          </a:p>
          <a:p>
            <a:pPr algn="just">
              <a:buNone/>
            </a:pPr>
            <a:r>
              <a:rPr lang="en-US" sz="1200" dirty="0" smtClean="0">
                <a:solidFill>
                  <a:schemeClr val="accent6">
                    <a:lumMod val="50000"/>
                  </a:schemeClr>
                </a:solidFill>
              </a:rPr>
              <a:t>		</a:t>
            </a:r>
            <a:r>
              <a:rPr lang="en-US" sz="1200" u="sng" dirty="0" smtClean="0">
                <a:solidFill>
                  <a:schemeClr val="accent6">
                    <a:lumMod val="50000"/>
                  </a:schemeClr>
                </a:solidFill>
              </a:rPr>
              <a:t>Strongly Agree</a:t>
            </a:r>
            <a:r>
              <a:rPr lang="en-US" sz="1200" dirty="0" smtClean="0">
                <a:solidFill>
                  <a:schemeClr val="accent6">
                    <a:lumMod val="50000"/>
                  </a:schemeClr>
                </a:solidFill>
              </a:rPr>
              <a:t>    </a:t>
            </a:r>
            <a:r>
              <a:rPr lang="en-US" sz="1200" u="sng" dirty="0" smtClean="0">
                <a:solidFill>
                  <a:schemeClr val="accent6">
                    <a:lumMod val="50000"/>
                  </a:schemeClr>
                </a:solidFill>
              </a:rPr>
              <a:t>Agree </a:t>
            </a:r>
            <a:r>
              <a:rPr lang="en-US" sz="1200" dirty="0" smtClean="0">
                <a:solidFill>
                  <a:schemeClr val="accent6">
                    <a:lumMod val="50000"/>
                  </a:schemeClr>
                </a:solidFill>
              </a:rPr>
              <a:t>  </a:t>
            </a:r>
            <a:r>
              <a:rPr lang="en-US" sz="1200" u="sng" dirty="0" smtClean="0">
                <a:solidFill>
                  <a:schemeClr val="accent6">
                    <a:lumMod val="50000"/>
                  </a:schemeClr>
                </a:solidFill>
              </a:rPr>
              <a:t>Neutral Disagree</a:t>
            </a:r>
            <a:r>
              <a:rPr lang="en-US" sz="1200" dirty="0" smtClean="0">
                <a:solidFill>
                  <a:schemeClr val="accent6">
                    <a:lumMod val="50000"/>
                  </a:schemeClr>
                </a:solidFill>
              </a:rPr>
              <a:t>    </a:t>
            </a:r>
            <a:r>
              <a:rPr lang="en-US" sz="1200" u="sng" dirty="0" smtClean="0">
                <a:solidFill>
                  <a:schemeClr val="accent6">
                    <a:lumMod val="50000"/>
                  </a:schemeClr>
                </a:solidFill>
              </a:rPr>
              <a:t>Strongly Disagree </a:t>
            </a:r>
          </a:p>
          <a:p>
            <a:pPr algn="just">
              <a:buNone/>
            </a:pPr>
            <a:endParaRPr lang="en-US" sz="1200" u="sng" dirty="0" smtClean="0">
              <a:solidFill>
                <a:schemeClr val="accent6">
                  <a:lumMod val="50000"/>
                </a:schemeClr>
              </a:solidFill>
            </a:endParaRPr>
          </a:p>
          <a:p>
            <a:r>
              <a:rPr lang="en-US" sz="1200" dirty="0" smtClean="0">
                <a:solidFill>
                  <a:schemeClr val="accent6">
                    <a:lumMod val="50000"/>
                  </a:schemeClr>
                </a:solidFill>
              </a:rPr>
              <a:t>5.)	 I am willing to provide dental treatment for children in underserved communities. </a:t>
            </a:r>
          </a:p>
          <a:p>
            <a:pPr algn="just">
              <a:buNone/>
            </a:pPr>
            <a:r>
              <a:rPr lang="en-US" sz="1200" dirty="0" smtClean="0">
                <a:solidFill>
                  <a:schemeClr val="accent6">
                    <a:lumMod val="50000"/>
                  </a:schemeClr>
                </a:solidFill>
              </a:rPr>
              <a:t>		</a:t>
            </a:r>
            <a:r>
              <a:rPr lang="en-US" sz="1200" u="sng" dirty="0" smtClean="0">
                <a:solidFill>
                  <a:schemeClr val="accent6">
                    <a:lumMod val="50000"/>
                  </a:schemeClr>
                </a:solidFill>
              </a:rPr>
              <a:t>Strongly Agree</a:t>
            </a:r>
            <a:r>
              <a:rPr lang="en-US" sz="1200" dirty="0" smtClean="0">
                <a:solidFill>
                  <a:schemeClr val="accent6">
                    <a:lumMod val="50000"/>
                  </a:schemeClr>
                </a:solidFill>
              </a:rPr>
              <a:t>    </a:t>
            </a:r>
            <a:r>
              <a:rPr lang="en-US" sz="1200" u="sng" dirty="0" smtClean="0">
                <a:solidFill>
                  <a:schemeClr val="accent6">
                    <a:lumMod val="50000"/>
                  </a:schemeClr>
                </a:solidFill>
              </a:rPr>
              <a:t>Agree </a:t>
            </a:r>
            <a:r>
              <a:rPr lang="en-US" sz="1200" dirty="0" smtClean="0">
                <a:solidFill>
                  <a:schemeClr val="accent6">
                    <a:lumMod val="50000"/>
                  </a:schemeClr>
                </a:solidFill>
              </a:rPr>
              <a:t>  </a:t>
            </a:r>
            <a:r>
              <a:rPr lang="en-US" sz="1200" u="sng" dirty="0" smtClean="0">
                <a:solidFill>
                  <a:schemeClr val="accent6">
                    <a:lumMod val="50000"/>
                  </a:schemeClr>
                </a:solidFill>
              </a:rPr>
              <a:t>Neutral Disagree</a:t>
            </a:r>
            <a:r>
              <a:rPr lang="en-US" sz="1200" dirty="0" smtClean="0">
                <a:solidFill>
                  <a:schemeClr val="accent6">
                    <a:lumMod val="50000"/>
                  </a:schemeClr>
                </a:solidFill>
              </a:rPr>
              <a:t>    </a:t>
            </a:r>
            <a:r>
              <a:rPr lang="en-US" sz="1200" u="sng" dirty="0" smtClean="0">
                <a:solidFill>
                  <a:schemeClr val="accent6">
                    <a:lumMod val="50000"/>
                  </a:schemeClr>
                </a:solidFill>
              </a:rPr>
              <a:t>Strongly Disagree </a:t>
            </a:r>
          </a:p>
          <a:p>
            <a:pPr algn="just">
              <a:buNone/>
            </a:pPr>
            <a:endParaRPr lang="en-US" sz="1200" u="sng" dirty="0" smtClean="0">
              <a:solidFill>
                <a:schemeClr val="accent6">
                  <a:lumMod val="50000"/>
                </a:schemeClr>
              </a:solidFill>
            </a:endParaRPr>
          </a:p>
          <a:p>
            <a:r>
              <a:rPr lang="en-US" sz="1200" dirty="0" smtClean="0">
                <a:solidFill>
                  <a:schemeClr val="accent6">
                    <a:lumMod val="50000"/>
                  </a:schemeClr>
                </a:solidFill>
              </a:rPr>
              <a:t>6.)	 Have you ever participated as an oral health care educator at a school or community health fair? </a:t>
            </a:r>
          </a:p>
          <a:p>
            <a:pPr>
              <a:buNone/>
            </a:pPr>
            <a:r>
              <a:rPr lang="en-US" sz="1200" dirty="0" smtClean="0">
                <a:solidFill>
                  <a:schemeClr val="accent6">
                    <a:lumMod val="50000"/>
                  </a:schemeClr>
                </a:solidFill>
              </a:rPr>
              <a:t>		a. yes 		b. no </a:t>
            </a:r>
          </a:p>
          <a:p>
            <a:pPr>
              <a:buNone/>
            </a:pPr>
            <a:r>
              <a:rPr lang="en-US" sz="1200" i="1" dirty="0" smtClean="0">
                <a:solidFill>
                  <a:schemeClr val="accent6">
                    <a:lumMod val="50000"/>
                  </a:schemeClr>
                </a:solidFill>
              </a:rPr>
              <a:t>			</a:t>
            </a:r>
          </a:p>
          <a:p>
            <a:pPr>
              <a:buNone/>
            </a:pPr>
            <a:r>
              <a:rPr lang="en-US" sz="1200" i="1" dirty="0" smtClean="0">
                <a:solidFill>
                  <a:schemeClr val="accent6">
                    <a:lumMod val="50000"/>
                  </a:schemeClr>
                </a:solidFill>
              </a:rPr>
              <a:t>			</a:t>
            </a:r>
          </a:p>
          <a:p>
            <a:pPr>
              <a:buNone/>
            </a:pPr>
            <a:r>
              <a:rPr lang="en-US" sz="1200" i="1" dirty="0" smtClean="0">
                <a:solidFill>
                  <a:schemeClr val="accent6">
                    <a:lumMod val="50000"/>
                  </a:schemeClr>
                </a:solidFill>
              </a:rPr>
              <a:t>				</a:t>
            </a:r>
            <a:r>
              <a:rPr lang="en-US" sz="950" i="1" dirty="0" smtClean="0">
                <a:solidFill>
                  <a:schemeClr val="accent6">
                    <a:lumMod val="50000"/>
                  </a:schemeClr>
                </a:solidFill>
              </a:rPr>
              <a:t>Thank you for your willingness to fill out this questionnaire. Please email</a:t>
            </a:r>
          </a:p>
          <a:p>
            <a:pPr>
              <a:buNone/>
            </a:pPr>
            <a:r>
              <a:rPr lang="en-US" sz="950" i="1" dirty="0" smtClean="0">
                <a:solidFill>
                  <a:schemeClr val="accent6">
                    <a:lumMod val="50000"/>
                  </a:schemeClr>
                </a:solidFill>
              </a:rPr>
              <a:t> 				your completed test to wbcohi@gmail.com or mail forms to 9199 				Reisterstown Rd., Suite 203A Owings Mills, MD 21117. </a:t>
            </a:r>
            <a:endParaRPr lang="en-US" sz="950" i="1"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1219200" y="-3938286"/>
            <a:ext cx="7162800" cy="10556736"/>
          </a:xfrm>
          <a:prstGeom prst="rect">
            <a:avLst/>
          </a:prstGeom>
          <a:noFill/>
          <a:ln w="9525">
            <a:noFill/>
            <a:miter lim="800000"/>
            <a:headEnd/>
            <a:tailEnd/>
          </a:ln>
          <a:effectLst/>
        </p:spPr>
        <p:txBody>
          <a:bodyPr vert="horz" wrap="square" lIns="0" tIns="0" rIns="-457056" bIns="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kumimoji="0" lang="en-US" sz="1800" b="1" i="0" u="sng" strike="noStrike" cap="none" normalizeH="0" baseline="0" dirty="0" smtClean="0">
              <a:ln>
                <a:noFill/>
              </a:ln>
              <a:solidFill>
                <a:schemeClr val="tx1"/>
              </a:solidFill>
              <a:effectLst/>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lang="en-US" b="1" u="sng" dirty="0" smtClean="0">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kumimoji="0" lang="en-US" sz="1800" b="1" i="0" u="sng" strike="noStrike" cap="none" normalizeH="0" baseline="0" dirty="0" smtClean="0">
              <a:ln>
                <a:noFill/>
              </a:ln>
              <a:solidFill>
                <a:schemeClr val="tx1"/>
              </a:solidFill>
              <a:effectLst/>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lang="en-US" b="1" u="sng" dirty="0" smtClean="0">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kumimoji="0" lang="en-US" sz="1800" b="1" i="0" u="sng" strike="noStrike" cap="none" normalizeH="0" baseline="0" dirty="0" smtClean="0">
              <a:ln>
                <a:noFill/>
              </a:ln>
              <a:solidFill>
                <a:schemeClr val="tx1"/>
              </a:solidFill>
              <a:effectLst/>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lang="en-US" b="1" u="sng" dirty="0" smtClean="0">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kumimoji="0" lang="en-US" sz="1800" b="1" i="0" u="sng" strike="noStrike" cap="none" normalizeH="0" baseline="0" dirty="0" smtClean="0">
              <a:ln>
                <a:noFill/>
              </a:ln>
              <a:solidFill>
                <a:schemeClr val="tx1"/>
              </a:solidFill>
              <a:effectLst/>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lang="en-US" b="1" u="sng" dirty="0" smtClean="0">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kumimoji="0" lang="en-US" sz="1800" b="1" i="0" u="sng" strike="noStrike" cap="none" normalizeH="0" baseline="0" dirty="0" smtClean="0">
              <a:ln>
                <a:noFill/>
              </a:ln>
              <a:solidFill>
                <a:schemeClr val="tx1"/>
              </a:solidFill>
              <a:effectLst/>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lang="en-US" b="1" u="sng" dirty="0" smtClean="0">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kumimoji="0" lang="en-US" sz="1800" b="1" i="0" u="sng" strike="noStrike" cap="none" normalizeH="0" baseline="0" dirty="0" smtClean="0">
              <a:ln>
                <a:noFill/>
              </a:ln>
              <a:solidFill>
                <a:schemeClr val="tx1"/>
              </a:solidFill>
              <a:effectLst/>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lang="en-US" b="1" u="sng" dirty="0" smtClean="0">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kumimoji="0" lang="en-US" sz="1800" b="1" i="0" u="sng" strike="noStrike" cap="none" normalizeH="0" baseline="0" dirty="0" smtClean="0">
              <a:ln>
                <a:noFill/>
              </a:ln>
              <a:solidFill>
                <a:schemeClr val="tx1"/>
              </a:solidFill>
              <a:effectLst/>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r>
              <a:rPr kumimoji="0" lang="en-US" sz="1800" b="1" i="0" strike="noStrike" cap="none" normalizeH="0" baseline="0" dirty="0" smtClean="0">
                <a:ln>
                  <a:noFill/>
                </a:ln>
                <a:solidFill>
                  <a:schemeClr val="tx1"/>
                </a:solidFill>
                <a:effectLst/>
                <a:latin typeface="Book Antiqua" pitchFamily="18" charset="0"/>
                <a:cs typeface="Arial" pitchFamily="34" charset="0"/>
              </a:rPr>
              <a:t>	</a:t>
            </a: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lang="en-US" b="1" u="sng" dirty="0" smtClean="0">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kumimoji="0" lang="en-US" sz="1800" b="1" i="0" u="sng" strike="noStrike" cap="none" normalizeH="0" baseline="0" dirty="0" smtClean="0">
              <a:ln>
                <a:noFill/>
              </a:ln>
              <a:solidFill>
                <a:schemeClr val="tx1"/>
              </a:solidFill>
              <a:effectLst/>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r>
              <a:rPr kumimoji="0" lang="en-US" sz="1800" b="1" i="0" strike="noStrike" cap="none" normalizeH="0" baseline="0" dirty="0" smtClean="0">
                <a:ln>
                  <a:noFill/>
                </a:ln>
                <a:solidFill>
                  <a:schemeClr val="tx1"/>
                </a:solidFill>
                <a:effectLst/>
                <a:latin typeface="Book Antiqua" pitchFamily="18" charset="0"/>
                <a:cs typeface="Arial" pitchFamily="34" charset="0"/>
              </a:rPr>
              <a:t>	            </a:t>
            </a: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lang="en-US" b="1" u="sng" dirty="0" smtClean="0">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kumimoji="0" lang="en-US" sz="1800" b="1" i="0" u="sng" strike="noStrike" cap="none" normalizeH="0" baseline="0" dirty="0" smtClean="0">
              <a:ln>
                <a:noFill/>
              </a:ln>
              <a:solidFill>
                <a:schemeClr val="tx1"/>
              </a:solidFill>
              <a:effectLst/>
              <a:latin typeface="Book Antiqua"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r>
              <a:rPr kumimoji="0" lang="en-US" sz="1400" b="1" i="0" strike="noStrike" cap="none" normalizeH="0" baseline="0" dirty="0" smtClean="0">
                <a:ln>
                  <a:noFill/>
                </a:ln>
                <a:solidFill>
                  <a:schemeClr val="tx1"/>
                </a:solidFill>
                <a:effectLst/>
                <a:latin typeface="Book Antiqua" pitchFamily="18" charset="0"/>
                <a:cs typeface="Arial" pitchFamily="34" charset="0"/>
              </a:rPr>
              <a:t>	               </a:t>
            </a:r>
            <a:r>
              <a:rPr kumimoji="0" lang="en-US" sz="1400" b="1" i="0" u="sng" strike="noStrike" cap="none" normalizeH="0" baseline="0" dirty="0" smtClean="0">
                <a:ln>
                  <a:noFill/>
                </a:ln>
                <a:solidFill>
                  <a:schemeClr val="tx1"/>
                </a:solidFill>
                <a:effectLst/>
                <a:latin typeface="Book Antiqua" pitchFamily="18" charset="0"/>
                <a:cs typeface="Arial" pitchFamily="34" charset="0"/>
              </a:rPr>
              <a:t>VOLUNTARY SERVICE DOCUMENTATION</a:t>
            </a:r>
          </a:p>
          <a:p>
            <a:pPr marL="0" marR="0" lvl="0" indent="0" algn="just" defTabSz="914400" rtl="0" eaLnBrk="1" fontAlgn="base" latinLnBrk="0" hangingPunct="1">
              <a:lnSpc>
                <a:spcPct val="100000"/>
              </a:lnSpc>
              <a:spcBef>
                <a:spcPct val="0"/>
              </a:spcBef>
              <a:spcAft>
                <a:spcPct val="0"/>
              </a:spcAft>
              <a:buClrTx/>
              <a:buSzTx/>
              <a:buFontTx/>
              <a:buNone/>
              <a:tabLst>
                <a:tab pos="2971800" algn="ctr"/>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Student Name: ________________________________________________________________ </a:t>
            </a:r>
          </a:p>
          <a:p>
            <a:pPr marL="0" marR="0" lvl="0" indent="0" defTabSz="914400" rtl="0" eaLnBrk="0" fontAlgn="base" latinLnBrk="0" hangingPunct="0">
              <a:lnSpc>
                <a:spcPct val="100000"/>
              </a:lnSpc>
              <a:spcBef>
                <a:spcPct val="0"/>
              </a:spcBef>
              <a:spcAft>
                <a:spcPct val="0"/>
              </a:spcAft>
              <a:buClrTx/>
              <a:buSzTx/>
              <a:buFontTx/>
              <a:buNone/>
              <a:tabLst>
                <a:tab pos="2971800" algn="ctr"/>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Date(s) of voluntary service: ____________________________________________________</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a:t>
            </a:r>
            <a:endParaRPr kumimoji="0" lang="en-US" sz="1400" b="0" i="0" u="none" strike="noStrike" cap="none" normalizeH="0" baseline="0" dirty="0" smtClean="0">
              <a:ln>
                <a:noFill/>
              </a:ln>
              <a:solidFill>
                <a:schemeClr val="tx1"/>
              </a:solidFill>
              <a:effectLst/>
              <a:latin typeface="Book Antiqua"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cs typeface="Arial" pitchFamily="34" charset="0"/>
              </a:rPr>
              <a:t> Contacts:   </a:t>
            </a:r>
            <a:r>
              <a:rPr kumimoji="0" lang="en-US" sz="1400" b="0" i="0" u="sng" strike="noStrike" cap="none" normalizeH="0" baseline="0" dirty="0" smtClean="0">
                <a:ln>
                  <a:noFill/>
                </a:ln>
                <a:solidFill>
                  <a:schemeClr val="tx1"/>
                </a:solidFill>
                <a:effectLst/>
                <a:latin typeface="Book Antiqua" pitchFamily="18" charset="0"/>
                <a:cs typeface="Arial" pitchFamily="34" charset="0"/>
              </a:rPr>
              <a:t>     Dr. Winifred J. Booker/Dr.  Leslie E. Grant                                                     </a:t>
            </a:r>
            <a:r>
              <a:rPr kumimoji="0" lang="en-US" sz="1400" b="0" i="0" u="sng" strike="noStrike" cap="none" normalizeH="0" baseline="0" dirty="0" smtClean="0">
                <a:ln>
                  <a:noFill/>
                </a:ln>
                <a:solidFill>
                  <a:schemeClr val="bg1"/>
                </a:solidFill>
                <a:effectLst/>
                <a:latin typeface="Book Antiqua" pitchFamily="18" charset="0"/>
                <a:cs typeface="Arial" pitchFamily="34" charset="0"/>
              </a:rPr>
              <a:t>t</a:t>
            </a:r>
            <a:r>
              <a:rPr kumimoji="0" lang="en-US" sz="1400" b="0" i="0" u="sng" strike="noStrike" cap="none" normalizeH="0" baseline="0" dirty="0" smtClean="0">
                <a:ln>
                  <a:noFill/>
                </a:ln>
                <a:solidFill>
                  <a:schemeClr val="tx1"/>
                </a:solidFill>
                <a:effectLst/>
                <a:latin typeface="Book Antiqua" pitchFamily="18" charset="0"/>
                <a:cs typeface="Arial" pitchFamily="34" charset="0"/>
              </a:rPr>
              <a:t>                                                             </a:t>
            </a:r>
            <a:r>
              <a:rPr kumimoji="0" lang="en-US" sz="1400" b="0" i="0" u="sng" strike="noStrike" cap="none" normalizeH="0" baseline="0" dirty="0" smtClean="0">
                <a:ln>
                  <a:noFill/>
                </a:ln>
                <a:solidFill>
                  <a:srgbClr val="FFFFFF"/>
                </a:solidFill>
                <a:effectLst/>
                <a:latin typeface="Book Antiqua" pitchFamily="18" charset="0"/>
                <a:cs typeface="Arial" pitchFamily="34" charset="0"/>
              </a:rPr>
              <a:t>. </a:t>
            </a:r>
            <a:r>
              <a:rPr kumimoji="0" lang="en-US" sz="1400" b="0" i="0" u="sng" strike="noStrike" cap="none" normalizeH="0" baseline="0" dirty="0" smtClean="0">
                <a:ln>
                  <a:noFill/>
                </a:ln>
                <a:solidFill>
                  <a:schemeClr val="tx1"/>
                </a:solidFill>
                <a:effectLst/>
                <a:latin typeface="Book Antiqua" pitchFamily="18" charset="0"/>
                <a:cs typeface="Arial" pitchFamily="34" charset="0"/>
              </a:rPr>
              <a:t> </a:t>
            </a:r>
            <a:r>
              <a:rPr kumimoji="0" lang="en-US" sz="1400" b="0" i="0" u="none" strike="noStrike" cap="none" normalizeH="0" baseline="0" dirty="0" smtClean="0">
                <a:ln>
                  <a:noFill/>
                </a:ln>
                <a:solidFill>
                  <a:schemeClr val="tx1"/>
                </a:solidFill>
                <a:effectLst/>
                <a:latin typeface="Book Antiqua" pitchFamily="18" charset="0"/>
                <a:cs typeface="Arial" pitchFamily="34" charset="0"/>
              </a:rPr>
              <a:t> </a:t>
            </a:r>
          </a:p>
          <a:p>
            <a:pPr marL="0" marR="0" lvl="0" indent="0" algn="just"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Phone #:  </a:t>
            </a:r>
            <a:r>
              <a:rPr kumimoji="0" lang="en-US" sz="1400" b="0" i="0" u="sng"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866-508-7400   </a:t>
            </a: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Voluntary Site_________________________________________</a:t>
            </a:r>
          </a:p>
          <a:p>
            <a:pPr marL="0" marR="0" lvl="0" indent="0" algn="just" defTabSz="914400" rtl="0" eaLnBrk="0" fontAlgn="base" latinLnBrk="0" hangingPunct="0">
              <a:lnSpc>
                <a:spcPct val="100000"/>
              </a:lnSpc>
              <a:spcBef>
                <a:spcPct val="0"/>
              </a:spcBef>
              <a:spcAft>
                <a:spcPct val="0"/>
              </a:spcAft>
              <a:buClrTx/>
              <a:buSzTx/>
              <a:buFontTx/>
              <a:buNone/>
              <a:tabLst>
                <a:tab pos="2971800" algn="ctr"/>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Number of Hours: _________   Population Served: _________________________________ </a:t>
            </a:r>
          </a:p>
          <a:p>
            <a:pPr marL="0" marR="0" lvl="0" indent="0" algn="just" defTabSz="914400" rtl="0" eaLnBrk="0" fontAlgn="base" latinLnBrk="0" hangingPunct="0">
              <a:lnSpc>
                <a:spcPct val="100000"/>
              </a:lnSpc>
              <a:spcBef>
                <a:spcPct val="0"/>
              </a:spcBef>
              <a:spcAft>
                <a:spcPct val="0"/>
              </a:spcAft>
              <a:buClrTx/>
              <a:buSzTx/>
              <a:buFontTx/>
              <a:buNone/>
              <a:tabLst>
                <a:tab pos="2971800" algn="ctr"/>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Description of Service:</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971800" algn="ctr"/>
              </a:tabLst>
            </a:pPr>
            <a:r>
              <a:rPr kumimoji="0" lang="en-US" sz="1400" b="1" i="1"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Lessons In A Lunch Box: Healthy Teeth Essentials &amp; Facts About Snacks</a:t>
            </a:r>
            <a:r>
              <a:rPr kumimoji="0" lang="en-US" sz="1400" b="1"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a:t>
            </a: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program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sng"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support, which includes assisting with the oral health care presentation, dental hygiene instructions and distribution of the lunch boxes at elementary schools identified by The Children’s Oral Health Institute.   Packaging of the lunch boxes with the oral health care products, including toothbrush, toothpaste and dental floss.</a:t>
            </a:r>
          </a:p>
          <a:p>
            <a:pPr marL="0" marR="0" lvl="0" indent="0" defTabSz="914400" rtl="0" eaLnBrk="0" fontAlgn="base" latinLnBrk="0" hangingPunct="0">
              <a:lnSpc>
                <a:spcPct val="100000"/>
              </a:lnSpc>
              <a:spcBef>
                <a:spcPct val="0"/>
              </a:spcBef>
              <a:spcAft>
                <a:spcPct val="0"/>
              </a:spcAft>
              <a:buClrTx/>
              <a:buSzTx/>
              <a:buFontTx/>
              <a:buNone/>
              <a:tabLst>
                <a:tab pos="2971800" algn="ctr"/>
              </a:tabLst>
            </a:pPr>
            <a:endParaRPr lang="en-US" sz="1400" u="sng" dirty="0" smtClean="0">
              <a:latin typeface="Book Antiqua" pitchFamily="18" charset="0"/>
              <a:ea typeface="Times New Roman"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The above named student completed the voluntary service as described.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_____________________________________ 		 _______________________</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Signature                                            		 	 Date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______________________________________		 _______________________</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971800" algn="ctr"/>
              </a:tabLst>
            </a:pPr>
            <a:r>
              <a:rPr kumimoji="0" lang="en-US" sz="1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Print Name                                                                      	Title</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3" descr="COHI logo - NEW"/>
          <p:cNvPicPr/>
          <p:nvPr/>
        </p:nvPicPr>
        <p:blipFill>
          <a:blip r:embed="rId2" cstate="print"/>
          <a:srcRect r="-2885" b="14204"/>
          <a:stretch>
            <a:fillRect/>
          </a:stretch>
        </p:blipFill>
        <p:spPr bwMode="auto">
          <a:xfrm>
            <a:off x="3810000" y="228600"/>
            <a:ext cx="1447800" cy="83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ttchicago.com/wp-content/uploads/2013/06/Follow-Up.jpg"/>
          <p:cNvPicPr>
            <a:picLocks noChangeAspect="1" noChangeArrowheads="1"/>
          </p:cNvPicPr>
          <p:nvPr/>
        </p:nvPicPr>
        <p:blipFill>
          <a:blip r:embed="rId2" cstate="print"/>
          <a:srcRect/>
          <a:stretch>
            <a:fillRect/>
          </a:stretch>
        </p:blipFill>
        <p:spPr bwMode="auto">
          <a:xfrm>
            <a:off x="2286000" y="1600200"/>
            <a:ext cx="4953000" cy="2971801"/>
          </a:xfrm>
          <a:prstGeom prst="rect">
            <a:avLst/>
          </a:prstGeom>
          <a:noFill/>
          <a:ln>
            <a:solidFill>
              <a:schemeClr val="accent1">
                <a:lumMod val="60000"/>
                <a:lumOff val="40000"/>
              </a:schemeClr>
            </a:solidFill>
          </a:ln>
        </p:spPr>
      </p:pic>
      <p:sp>
        <p:nvSpPr>
          <p:cNvPr id="3" name="Rectangle 2"/>
          <p:cNvSpPr/>
          <p:nvPr/>
        </p:nvSpPr>
        <p:spPr>
          <a:xfrm>
            <a:off x="1295400" y="762000"/>
            <a:ext cx="2111475" cy="769441"/>
          </a:xfrm>
          <a:prstGeom prst="rect">
            <a:avLst/>
          </a:prstGeom>
        </p:spPr>
        <p:txBody>
          <a:bodyPr wrap="none">
            <a:spAutoFit/>
          </a:bodyPr>
          <a:lstStyle/>
          <a:p>
            <a:r>
              <a:rPr lang="en-US" sz="4400" dirty="0" smtClean="0">
                <a:solidFill>
                  <a:schemeClr val="accent6">
                    <a:lumMod val="50000"/>
                  </a:schemeClr>
                </a:solidFill>
              </a:rPr>
              <a:t>Finally,</a:t>
            </a:r>
            <a:endParaRPr lang="en-US" sz="440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4203360"/>
            <a:ext cx="8153400" cy="88639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a:t>
            </a: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1100" dirty="0" smtClean="0">
                <a:latin typeface="Tempus Sans ITC" pitchFamily="82" charset="0"/>
                <a:ea typeface="Calibri" pitchFamily="34" charset="0"/>
                <a:cs typeface="Times New Roman" pitchFamily="18" charset="0"/>
              </a:rPr>
              <a:t>         </a:t>
            </a:r>
            <a:r>
              <a:rPr kumimoji="0" lang="en-US" sz="1600" b="1" i="0" u="none" strike="noStrike" cap="none" normalizeH="0" baseline="0" dirty="0" smtClean="0">
                <a:ln>
                  <a:noFill/>
                </a:ln>
                <a:solidFill>
                  <a:schemeClr val="tx1"/>
                </a:solidFill>
                <a:effectLst/>
                <a:latin typeface="Tempus Sans ITC" pitchFamily="82"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Tempus Sans ITC" pitchFamily="82"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1600" b="1" dirty="0" smtClean="0">
                <a:latin typeface="Tempus Sans ITC" pitchFamily="82" charset="0"/>
                <a:ea typeface="Calibri" pitchFamily="34" charset="0"/>
                <a:cs typeface="Times New Roman" pitchFamily="18" charset="0"/>
              </a:rPr>
              <a:t>          </a:t>
            </a:r>
            <a:r>
              <a:rPr lang="en-US" sz="1600" b="1" dirty="0" smtClean="0">
                <a:solidFill>
                  <a:schemeClr val="accent6">
                    <a:lumMod val="50000"/>
                  </a:schemeClr>
                </a:solidFill>
                <a:latin typeface="Tempus Sans ITC" pitchFamily="82" charset="0"/>
                <a:ea typeface="Calibri" pitchFamily="34" charset="0"/>
                <a:cs typeface="Times New Roman" pitchFamily="18" charset="0"/>
              </a:rPr>
              <a:t>      </a:t>
            </a:r>
            <a:r>
              <a:rPr kumimoji="0" lang="en-US" sz="1600" b="1" i="0" u="none" strike="noStrike" cap="none" normalizeH="0" baseline="0" dirty="0" smtClean="0">
                <a:ln>
                  <a:noFill/>
                </a:ln>
                <a:solidFill>
                  <a:schemeClr val="accent6">
                    <a:lumMod val="50000"/>
                  </a:schemeClr>
                </a:solidFill>
                <a:effectLst/>
                <a:latin typeface="Tempus Sans ITC" pitchFamily="82"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lang="en-US" sz="1600" b="1" dirty="0" smtClean="0">
                <a:solidFill>
                  <a:schemeClr val="accent6">
                    <a:lumMod val="50000"/>
                  </a:schemeClr>
                </a:solidFill>
                <a:latin typeface="Tempus Sans ITC" pitchFamily="82" charset="0"/>
                <a:ea typeface="Calibri" pitchFamily="34" charset="0"/>
                <a:cs typeface="Times New Roman" pitchFamily="18" charset="0"/>
              </a:rPr>
              <a:t>		</a:t>
            </a:r>
            <a:endParaRPr kumimoji="0" lang="en-US" sz="1600" b="1" i="0" u="none" strike="noStrike" cap="none" normalizeH="0" baseline="0" dirty="0" smtClean="0">
              <a:ln>
                <a:noFill/>
              </a:ln>
              <a:solidFill>
                <a:schemeClr val="accent6">
                  <a:lumMod val="50000"/>
                </a:schemeClr>
              </a:solidFill>
              <a:effectLst/>
              <a:latin typeface="Tempus Sans ITC" pitchFamily="82" charset="0"/>
              <a:cs typeface="Arial" pitchFamily="34" charset="0"/>
            </a:endParaRPr>
          </a:p>
        </p:txBody>
      </p:sp>
      <p:sp>
        <p:nvSpPr>
          <p:cNvPr id="4" name="Rectangle 3"/>
          <p:cNvSpPr/>
          <p:nvPr/>
        </p:nvSpPr>
        <p:spPr>
          <a:xfrm>
            <a:off x="1371600" y="3962400"/>
            <a:ext cx="6629400" cy="199980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US" sz="1700" b="1" dirty="0" smtClean="0">
                <a:ln>
                  <a:solidFill>
                    <a:schemeClr val="tx1">
                      <a:lumMod val="50000"/>
                      <a:lumOff val="50000"/>
                    </a:schemeClr>
                  </a:solidFill>
                </a:ln>
                <a:solidFill>
                  <a:schemeClr val="accent6">
                    <a:lumMod val="50000"/>
                  </a:schemeClr>
                </a:solidFill>
                <a:latin typeface="Tempus Sans ITC" pitchFamily="82" charset="0"/>
                <a:ea typeface="Calibri" pitchFamily="34" charset="0"/>
                <a:cs typeface="Times New Roman" pitchFamily="18" charset="0"/>
              </a:rPr>
              <a:t>Remember to ask teachers to encourage the children to write thank you letters to The  Children’s Oral Health Institute expressing how they feel about the oral health education lessons they have received and their new </a:t>
            </a:r>
            <a:r>
              <a:rPr lang="en-US" sz="1700" b="1" dirty="0" smtClean="0">
                <a:ln>
                  <a:solidFill>
                    <a:schemeClr val="tx1">
                      <a:lumMod val="65000"/>
                      <a:lumOff val="35000"/>
                    </a:schemeClr>
                  </a:solidFill>
                </a:ln>
                <a:solidFill>
                  <a:schemeClr val="accent3">
                    <a:lumMod val="60000"/>
                    <a:lumOff val="40000"/>
                  </a:schemeClr>
                </a:solidFill>
                <a:latin typeface="Tempus Sans ITC" pitchFamily="82" charset="0"/>
                <a:ea typeface="Calibri" pitchFamily="34" charset="0"/>
                <a:cs typeface="Times New Roman" pitchFamily="18" charset="0"/>
              </a:rPr>
              <a:t>lunch</a:t>
            </a:r>
            <a:r>
              <a:rPr lang="en-US" sz="1700" b="1" dirty="0" smtClean="0">
                <a:ln>
                  <a:solidFill>
                    <a:schemeClr val="tx1">
                      <a:lumMod val="65000"/>
                      <a:lumOff val="35000"/>
                    </a:schemeClr>
                  </a:solidFill>
                </a:ln>
                <a:solidFill>
                  <a:schemeClr val="accent6">
                    <a:lumMod val="50000"/>
                  </a:schemeClr>
                </a:solidFill>
                <a:latin typeface="Tempus Sans ITC" pitchFamily="82" charset="0"/>
                <a:ea typeface="Calibri" pitchFamily="34" charset="0"/>
                <a:cs typeface="Times New Roman" pitchFamily="18" charset="0"/>
              </a:rPr>
              <a:t> </a:t>
            </a:r>
            <a:r>
              <a:rPr lang="en-US" sz="1700" b="1" dirty="0" smtClean="0">
                <a:ln>
                  <a:solidFill>
                    <a:schemeClr val="tx1">
                      <a:lumMod val="50000"/>
                      <a:lumOff val="50000"/>
                    </a:schemeClr>
                  </a:solidFill>
                </a:ln>
                <a:solidFill>
                  <a:schemeClr val="accent6">
                    <a:lumMod val="50000"/>
                  </a:schemeClr>
                </a:solidFill>
                <a:latin typeface="Tempus Sans ITC" pitchFamily="82" charset="0"/>
                <a:ea typeface="Calibri" pitchFamily="34" charset="0"/>
                <a:cs typeface="Times New Roman" pitchFamily="18" charset="0"/>
              </a:rPr>
              <a:t>boxes. Corporate sponsors and grant funders especially appreciate and enjoy reading these letters from school children around the country. These letters are helpful in the efforts to keep the </a:t>
            </a:r>
            <a:r>
              <a:rPr lang="en-US" sz="1700" b="1" i="1" dirty="0" smtClean="0">
                <a:ln>
                  <a:solidFill>
                    <a:schemeClr val="tx1">
                      <a:lumMod val="50000"/>
                      <a:lumOff val="50000"/>
                    </a:schemeClr>
                  </a:solidFill>
                </a:ln>
                <a:solidFill>
                  <a:schemeClr val="accent6">
                    <a:lumMod val="50000"/>
                  </a:schemeClr>
                </a:solidFill>
                <a:latin typeface="Tempus Sans ITC" pitchFamily="82" charset="0"/>
                <a:ea typeface="Calibri" pitchFamily="34" charset="0"/>
                <a:cs typeface="Times New Roman" pitchFamily="18" charset="0"/>
              </a:rPr>
              <a:t>Lessons In Lunch Box </a:t>
            </a:r>
            <a:r>
              <a:rPr lang="en-US" sz="1700" b="1" dirty="0" smtClean="0">
                <a:ln>
                  <a:solidFill>
                    <a:schemeClr val="tx1">
                      <a:lumMod val="50000"/>
                      <a:lumOff val="50000"/>
                    </a:schemeClr>
                  </a:solidFill>
                </a:ln>
                <a:solidFill>
                  <a:schemeClr val="accent6">
                    <a:lumMod val="50000"/>
                  </a:schemeClr>
                </a:solidFill>
                <a:latin typeface="Tempus Sans ITC" pitchFamily="82" charset="0"/>
                <a:ea typeface="Calibri" pitchFamily="34" charset="0"/>
                <a:cs typeface="Times New Roman" pitchFamily="18" charset="0"/>
              </a:rPr>
              <a:t>program in schools.</a:t>
            </a:r>
            <a:endParaRPr lang="en-US" sz="1700" b="1" dirty="0">
              <a:ln>
                <a:solidFill>
                  <a:schemeClr val="tx1">
                    <a:lumMod val="50000"/>
                    <a:lumOff val="50000"/>
                  </a:schemeClr>
                </a:solidFill>
              </a:ln>
              <a:latin typeface="Tempus Sans ITC" pitchFamily="82" charset="0"/>
            </a:endParaRPr>
          </a:p>
        </p:txBody>
      </p:sp>
      <p:pic>
        <p:nvPicPr>
          <p:cNvPr id="5" name="Picture 2" descr="http://jc-schools.net/write/letter-writing.gif">
            <a:hlinkClick r:id="rId2"/>
          </p:cNvPr>
          <p:cNvPicPr>
            <a:picLocks noChangeAspect="1" noChangeArrowheads="1"/>
          </p:cNvPicPr>
          <p:nvPr/>
        </p:nvPicPr>
        <p:blipFill>
          <a:blip r:embed="rId3" cstate="print"/>
          <a:srcRect/>
          <a:stretch>
            <a:fillRect/>
          </a:stretch>
        </p:blipFill>
        <p:spPr bwMode="auto">
          <a:xfrm>
            <a:off x="2895600" y="1524000"/>
            <a:ext cx="3314700" cy="2286000"/>
          </a:xfrm>
          <a:prstGeom prst="rect">
            <a:avLst/>
          </a:prstGeom>
          <a:ln w="76200">
            <a:solidFill>
              <a:schemeClr val="accent1"/>
            </a:solidFill>
          </a:ln>
          <a:effectLst>
            <a:outerShdw blurRad="292100" dist="139700" dir="2700000" algn="tl" rotWithShape="0">
              <a:srgbClr val="333333">
                <a:alpha val="65000"/>
              </a:srgbClr>
            </a:outerShdw>
          </a:effectLst>
        </p:spPr>
      </p:pic>
      <p:sp>
        <p:nvSpPr>
          <p:cNvPr id="6" name="Rectangle 5"/>
          <p:cNvSpPr/>
          <p:nvPr/>
        </p:nvSpPr>
        <p:spPr>
          <a:xfrm>
            <a:off x="304800" y="304800"/>
            <a:ext cx="8382000" cy="1077218"/>
          </a:xfrm>
          <a:prstGeom prst="rect">
            <a:avLst/>
          </a:prstGeom>
        </p:spPr>
        <p:txBody>
          <a:bodyPr wrap="square">
            <a:spAutoFit/>
          </a:bodyPr>
          <a:lstStyle/>
          <a:p>
            <a:endParaRPr lang="en-US" sz="3200" b="1" dirty="0" smtClean="0">
              <a:solidFill>
                <a:schemeClr val="tx1">
                  <a:lumMod val="65000"/>
                  <a:lumOff val="35000"/>
                </a:schemeClr>
              </a:solidFill>
            </a:endParaRPr>
          </a:p>
          <a:p>
            <a:r>
              <a:rPr lang="en-US" sz="3200" b="1" dirty="0" smtClean="0">
                <a:solidFill>
                  <a:schemeClr val="tx1">
                    <a:lumMod val="65000"/>
                    <a:lumOff val="35000"/>
                  </a:schemeClr>
                </a:solidFill>
              </a:rPr>
              <a:t>Request letters from the school children!</a:t>
            </a:r>
            <a:endParaRPr lang="en-US" sz="3200" b="1" dirty="0">
              <a:solidFill>
                <a:schemeClr val="tx1">
                  <a:lumMod val="65000"/>
                  <a:lumOff val="35000"/>
                </a:schemeClr>
              </a:solidFill>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		   Take pictures!</a:t>
            </a:r>
            <a:endParaRPr lang="en-US" dirty="0"/>
          </a:p>
        </p:txBody>
      </p:sp>
      <p:pic>
        <p:nvPicPr>
          <p:cNvPr id="4" name="Content Placeholder 3" descr="http://farm6.staticflickr.com/5035/cameras/72157625858229685_model_huge_3a1ee48e6f.jpg"/>
          <p:cNvPicPr>
            <a:picLocks noGrp="1"/>
          </p:cNvPicPr>
          <p:nvPr>
            <p:ph idx="1"/>
          </p:nvPr>
        </p:nvPicPr>
        <p:blipFill>
          <a:blip r:embed="rId2" cstate="print"/>
          <a:srcRect/>
          <a:stretch>
            <a:fillRect/>
          </a:stretch>
        </p:blipFill>
        <p:spPr bwMode="auto">
          <a:xfrm>
            <a:off x="762000" y="1905000"/>
            <a:ext cx="3552825" cy="3286125"/>
          </a:xfrm>
          <a:prstGeom prst="rect">
            <a:avLst/>
          </a:prstGeom>
          <a:noFill/>
          <a:ln w="9525">
            <a:noFill/>
            <a:miter lim="800000"/>
            <a:headEnd/>
            <a:tailEnd/>
          </a:ln>
        </p:spPr>
      </p:pic>
      <p:pic>
        <p:nvPicPr>
          <p:cNvPr id="4098" name="Picture 2" descr="http://t0.gstatic.com/images?q=tbn:ANd9GcTQO785A9Ln-HfH7PmQ1QAHrqFMDPbAOzHwFcxXfbGn6l4L9nmIPA"/>
          <p:cNvPicPr>
            <a:picLocks noChangeAspect="1" noChangeArrowheads="1"/>
          </p:cNvPicPr>
          <p:nvPr/>
        </p:nvPicPr>
        <p:blipFill>
          <a:blip r:embed="rId3" cstate="print"/>
          <a:srcRect l="17857" r="12500"/>
          <a:stretch>
            <a:fillRect/>
          </a:stretch>
        </p:blipFill>
        <p:spPr bwMode="auto">
          <a:xfrm>
            <a:off x="4953000" y="2057400"/>
            <a:ext cx="3352800" cy="25146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1143000" y="527350"/>
            <a:ext cx="708660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mj-lt"/>
                <a:ea typeface="Calibri" pitchFamily="34" charset="0"/>
                <a:cs typeface="Times New Roman" pitchFamily="18" charset="0"/>
              </a:rPr>
              <a:t>Remind teachers to email, fax or  U.S. mail  the Educator Survey. They are important to the research being done by The Children’s Oral Health Institute as are the pre-test and post-test completed by the student dentists.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6563" name="Picture 3" descr="http://www.bizfilings.com/blog/wp-content/uploads/2011/07/Survey-iStock_000010633777Small.jpg"/>
          <p:cNvPicPr>
            <a:picLocks noChangeAspect="1" noChangeArrowheads="1"/>
          </p:cNvPicPr>
          <p:nvPr/>
        </p:nvPicPr>
        <p:blipFill>
          <a:blip r:embed="rId2" cstate="print"/>
          <a:stretch>
            <a:fillRect/>
          </a:stretch>
        </p:blipFill>
        <p:spPr bwMode="auto">
          <a:xfrm>
            <a:off x="2971800" y="2057400"/>
            <a:ext cx="4114800" cy="4091118"/>
          </a:xfrm>
          <a:prstGeom prst="rect">
            <a:avLst/>
          </a:prstGeom>
          <a:noFill/>
          <a:ln>
            <a:noFill/>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freeenterprise.com/sites/default/files/styles/large/public/media/00_TRADE_The_End_659px.jpg?itok=65UO5BwO"/>
          <p:cNvPicPr>
            <a:picLocks noChangeAspect="1" noChangeArrowheads="1"/>
          </p:cNvPicPr>
          <p:nvPr/>
        </p:nvPicPr>
        <p:blipFill>
          <a:blip r:embed="rId2" cstate="print"/>
          <a:srcRect/>
          <a:stretch>
            <a:fillRect/>
          </a:stretch>
        </p:blipFill>
        <p:spPr bwMode="auto">
          <a:xfrm>
            <a:off x="1447800" y="914400"/>
            <a:ext cx="6276975" cy="4181475"/>
          </a:xfrm>
          <a:prstGeom prst="rect">
            <a:avLst/>
          </a:prstGeom>
          <a:ln w="88900" cap="sq" cmpd="thickThin">
            <a:solidFill>
              <a:schemeClr val="accent1">
                <a:lumMod val="75000"/>
              </a:schemeClr>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762000"/>
            <a:ext cx="7772400" cy="2185214"/>
          </a:xfrm>
          <a:prstGeom prst="rect">
            <a:avLst/>
          </a:prstGeom>
        </p:spPr>
        <p:txBody>
          <a:bodyPr wrap="square">
            <a:spAutoFit/>
          </a:bodyPr>
          <a:lstStyle/>
          <a:p>
            <a:r>
              <a:rPr lang="en-US" dirty="0" smtClean="0"/>
              <a:t>		    </a:t>
            </a:r>
          </a:p>
          <a:p>
            <a:r>
              <a:rPr lang="en-US" sz="2800" b="1" dirty="0" smtClean="0"/>
              <a:t>		   </a:t>
            </a:r>
            <a:r>
              <a:rPr lang="en-US" sz="2800" b="1" dirty="0" smtClean="0">
                <a:solidFill>
                  <a:schemeClr val="accent6">
                    <a:lumMod val="50000"/>
                  </a:schemeClr>
                </a:solidFill>
              </a:rPr>
              <a:t>Ready, Set, Go</a:t>
            </a:r>
          </a:p>
          <a:p>
            <a:pPr algn="just"/>
            <a:endParaRPr lang="en-US" dirty="0" smtClean="0"/>
          </a:p>
          <a:p>
            <a:pPr algn="just"/>
            <a:r>
              <a:rPr lang="en-US" dirty="0" smtClean="0"/>
              <a:t>You are now ready to arrive at the elementary school to  present the </a:t>
            </a:r>
            <a:r>
              <a:rPr lang="en-US" i="1" dirty="0" smtClean="0"/>
              <a:t>Lessons In A Lunch Box </a:t>
            </a:r>
            <a:r>
              <a:rPr lang="en-US" dirty="0" smtClean="0"/>
              <a:t>program. Consider this  Play-by-Play Outline, </a:t>
            </a:r>
            <a:r>
              <a:rPr lang="en-US" b="1" dirty="0" smtClean="0"/>
              <a:t>Steps 1 to 13 </a:t>
            </a:r>
            <a:r>
              <a:rPr lang="en-US" dirty="0" smtClean="0"/>
              <a:t>to help ensure that your program presentation runs smoothly.</a:t>
            </a:r>
          </a:p>
        </p:txBody>
      </p:sp>
      <p:pic>
        <p:nvPicPr>
          <p:cNvPr id="4098" name="Picture 2" descr="http://www.philadelphia-reflections.com/images/Little%20Red%20Schoolhouse.jpg"/>
          <p:cNvPicPr>
            <a:picLocks noChangeAspect="1" noChangeArrowheads="1"/>
          </p:cNvPicPr>
          <p:nvPr/>
        </p:nvPicPr>
        <p:blipFill>
          <a:blip r:embed="rId3" cstate="print"/>
          <a:srcRect/>
          <a:stretch>
            <a:fillRect/>
          </a:stretch>
        </p:blipFill>
        <p:spPr bwMode="auto">
          <a:xfrm>
            <a:off x="3810000" y="2971800"/>
            <a:ext cx="4267200" cy="3505200"/>
          </a:xfrm>
          <a:prstGeom prst="rect">
            <a:avLst/>
          </a:prstGeom>
          <a:noFill/>
        </p:spPr>
      </p:pic>
      <p:pic>
        <p:nvPicPr>
          <p:cNvPr id="4" name="Picture 3" descr="http://cdn1.iconfinder.com/data/icons/mixediconset/512/bullhorn.png"/>
          <p:cNvPicPr/>
          <p:nvPr/>
        </p:nvPicPr>
        <p:blipFill>
          <a:blip r:embed="rId4" cstate="print"/>
          <a:srcRect/>
          <a:stretch>
            <a:fillRect/>
          </a:stretch>
        </p:blipFill>
        <p:spPr bwMode="auto">
          <a:xfrm>
            <a:off x="5410200" y="381000"/>
            <a:ext cx="1905000"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371600"/>
            <a:ext cx="8229600" cy="4525963"/>
          </a:xfrm>
        </p:spPr>
        <p:txBody>
          <a:bodyPr>
            <a:normAutofit/>
          </a:bodyPr>
          <a:lstStyle/>
          <a:p>
            <a:pPr algn="just">
              <a:buFont typeface="Lucida Sans Unicode" pitchFamily="34" charset="0"/>
              <a:buChar char="▶"/>
            </a:pPr>
            <a:r>
              <a:rPr lang="en-US" sz="2400" b="1" dirty="0" smtClean="0">
                <a:solidFill>
                  <a:schemeClr val="accent6">
                    <a:lumMod val="50000"/>
                  </a:schemeClr>
                </a:solidFill>
              </a:rPr>
              <a:t>	</a:t>
            </a:r>
            <a:r>
              <a:rPr lang="en-US" sz="2350" dirty="0" smtClean="0">
                <a:solidFill>
                  <a:schemeClr val="accent6">
                    <a:lumMod val="50000"/>
                  </a:schemeClr>
                </a:solidFill>
              </a:rPr>
              <a:t>Arrive </a:t>
            </a:r>
            <a:r>
              <a:rPr lang="en-US" sz="2350" dirty="0">
                <a:solidFill>
                  <a:schemeClr val="accent6">
                    <a:lumMod val="50000"/>
                  </a:schemeClr>
                </a:solidFill>
              </a:rPr>
              <a:t>at the </a:t>
            </a:r>
            <a:r>
              <a:rPr lang="en-US" sz="2350" dirty="0" smtClean="0">
                <a:solidFill>
                  <a:schemeClr val="accent6">
                    <a:lumMod val="50000"/>
                  </a:schemeClr>
                </a:solidFill>
              </a:rPr>
              <a:t>elementary school </a:t>
            </a:r>
            <a:r>
              <a:rPr lang="en-US" sz="2350" dirty="0">
                <a:solidFill>
                  <a:schemeClr val="accent6">
                    <a:lumMod val="50000"/>
                  </a:schemeClr>
                </a:solidFill>
              </a:rPr>
              <a:t>approximately </a:t>
            </a:r>
            <a:r>
              <a:rPr lang="en-US" sz="2350" dirty="0" smtClean="0">
                <a:solidFill>
                  <a:schemeClr val="accent6">
                    <a:lumMod val="50000"/>
                  </a:schemeClr>
                </a:solidFill>
              </a:rPr>
              <a:t>	45 </a:t>
            </a:r>
            <a:r>
              <a:rPr lang="en-US" sz="2350" dirty="0">
                <a:solidFill>
                  <a:schemeClr val="accent6">
                    <a:lumMod val="50000"/>
                  </a:schemeClr>
                </a:solidFill>
              </a:rPr>
              <a:t>minutes prior to the </a:t>
            </a:r>
            <a:r>
              <a:rPr lang="en-US" sz="2350" dirty="0" smtClean="0">
                <a:solidFill>
                  <a:schemeClr val="accent6">
                    <a:lumMod val="50000"/>
                  </a:schemeClr>
                </a:solidFill>
              </a:rPr>
              <a:t>presentation to prepare</a:t>
            </a:r>
            <a:r>
              <a:rPr lang="en-US" sz="2350" dirty="0" smtClean="0"/>
              <a:t>: </a:t>
            </a:r>
            <a:endParaRPr lang="en-US" sz="2350" dirty="0"/>
          </a:p>
          <a:p>
            <a:pPr algn="just">
              <a:buNone/>
            </a:pPr>
            <a:endParaRPr lang="en-US" sz="1800" dirty="0" smtClean="0">
              <a:solidFill>
                <a:schemeClr val="accent2">
                  <a:lumMod val="75000"/>
                </a:schemeClr>
              </a:solidFill>
            </a:endParaRPr>
          </a:p>
        </p:txBody>
      </p:sp>
      <p:sp>
        <p:nvSpPr>
          <p:cNvPr id="2" name="Title 1"/>
          <p:cNvSpPr>
            <a:spLocks noGrp="1"/>
          </p:cNvSpPr>
          <p:nvPr>
            <p:ph type="title"/>
          </p:nvPr>
        </p:nvSpPr>
        <p:spPr/>
        <p:txBody>
          <a:bodyPr/>
          <a:lstStyle/>
          <a:p>
            <a:r>
              <a:rPr lang="en-US" u="sng" dirty="0" smtClean="0">
                <a:solidFill>
                  <a:schemeClr val="accent1">
                    <a:lumMod val="75000"/>
                  </a:schemeClr>
                </a:solidFill>
              </a:rPr>
              <a:t>Step # 1</a:t>
            </a:r>
            <a:endParaRPr lang="en-US" u="sng" dirty="0">
              <a:solidFill>
                <a:schemeClr val="accent1">
                  <a:lumMod val="75000"/>
                </a:schemeClr>
              </a:solidFill>
            </a:endParaRPr>
          </a:p>
        </p:txBody>
      </p:sp>
      <p:pic>
        <p:nvPicPr>
          <p:cNvPr id="4" name="irc_mi" descr="http://findfinaid.com/wp-content/uploads/2012/02/importance_of_time_management.jpg">
            <a:hlinkClick r:id="rId2"/>
          </p:cNvPr>
          <p:cNvPicPr/>
          <p:nvPr/>
        </p:nvPicPr>
        <p:blipFill>
          <a:blip r:embed="rId3" cstate="print"/>
          <a:srcRect/>
          <a:stretch>
            <a:fillRect/>
          </a:stretch>
        </p:blipFill>
        <p:spPr bwMode="auto">
          <a:xfrm>
            <a:off x="3124200" y="2667000"/>
            <a:ext cx="4572000" cy="29260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838200"/>
            <a:ext cx="8077200" cy="6109365"/>
          </a:xfrm>
          <a:prstGeom prst="rect">
            <a:avLst/>
          </a:prstGeom>
          <a:noFill/>
        </p:spPr>
        <p:txBody>
          <a:bodyPr wrap="square" rtlCol="0">
            <a:spAutoFit/>
          </a:bodyPr>
          <a:lstStyle/>
          <a:p>
            <a:pPr marL="342900" indent="-342900">
              <a:buAutoNum type="alphaLcParenR"/>
            </a:pPr>
            <a:endParaRPr lang="en-US" sz="2700" dirty="0" smtClean="0"/>
          </a:p>
          <a:p>
            <a:pPr marL="342900" indent="-342900">
              <a:buAutoNum type="alphaLcParenR"/>
            </a:pPr>
            <a:endParaRPr lang="en-US" sz="2000" dirty="0" smtClean="0">
              <a:solidFill>
                <a:schemeClr val="accent6">
                  <a:lumMod val="50000"/>
                </a:schemeClr>
              </a:solidFill>
            </a:endParaRPr>
          </a:p>
          <a:p>
            <a:pPr marL="342900" indent="-342900">
              <a:buAutoNum type="alphaLcParenR"/>
            </a:pPr>
            <a:r>
              <a:rPr lang="en-US" dirty="0" smtClean="0">
                <a:solidFill>
                  <a:schemeClr val="accent6">
                    <a:lumMod val="50000"/>
                  </a:schemeClr>
                </a:solidFill>
              </a:rPr>
              <a:t>Be equipment ready.</a:t>
            </a:r>
          </a:p>
          <a:p>
            <a:pPr marL="1257300" lvl="2" indent="-342900">
              <a:buFont typeface="Wingdings" pitchFamily="2" charset="2"/>
              <a:buChar char="ü"/>
            </a:pPr>
            <a:r>
              <a:rPr lang="en-US" dirty="0" smtClean="0">
                <a:solidFill>
                  <a:schemeClr val="accent6">
                    <a:lumMod val="50000"/>
                  </a:schemeClr>
                </a:solidFill>
              </a:rPr>
              <a:t>DVD </a:t>
            </a:r>
          </a:p>
          <a:p>
            <a:pPr marL="1257300" lvl="2" indent="-342900">
              <a:buFont typeface="Wingdings" pitchFamily="2" charset="2"/>
              <a:buChar char="ü"/>
            </a:pPr>
            <a:r>
              <a:rPr lang="en-US" dirty="0" smtClean="0">
                <a:solidFill>
                  <a:schemeClr val="accent6">
                    <a:lumMod val="50000"/>
                  </a:schemeClr>
                </a:solidFill>
              </a:rPr>
              <a:t>DVD player</a:t>
            </a:r>
          </a:p>
          <a:p>
            <a:pPr marL="1257300" lvl="2" indent="-342900">
              <a:buFont typeface="Wingdings" pitchFamily="2" charset="2"/>
              <a:buChar char="ü"/>
            </a:pPr>
            <a:r>
              <a:rPr lang="en-US" dirty="0" smtClean="0">
                <a:solidFill>
                  <a:schemeClr val="accent6">
                    <a:lumMod val="50000"/>
                  </a:schemeClr>
                </a:solidFill>
              </a:rPr>
              <a:t>extension cords</a:t>
            </a:r>
          </a:p>
          <a:p>
            <a:pPr marL="1257300" lvl="2" indent="-342900">
              <a:buFont typeface="Wingdings" pitchFamily="2" charset="2"/>
              <a:buChar char="ü"/>
            </a:pPr>
            <a:r>
              <a:rPr lang="en-US" dirty="0" smtClean="0">
                <a:solidFill>
                  <a:schemeClr val="accent6">
                    <a:lumMod val="50000"/>
                  </a:schemeClr>
                </a:solidFill>
              </a:rPr>
              <a:t>viewing screen</a:t>
            </a:r>
          </a:p>
          <a:p>
            <a:pPr marL="1257300" lvl="2" indent="-342900">
              <a:buFont typeface="Wingdings" pitchFamily="2" charset="2"/>
              <a:buChar char="ü"/>
            </a:pPr>
            <a:r>
              <a:rPr lang="en-US" dirty="0" smtClean="0">
                <a:solidFill>
                  <a:schemeClr val="accent6">
                    <a:lumMod val="50000"/>
                  </a:schemeClr>
                </a:solidFill>
              </a:rPr>
              <a:t>microphone</a:t>
            </a:r>
          </a:p>
          <a:p>
            <a:pPr marL="1257300" lvl="2" indent="-342900">
              <a:buFont typeface="Wingdings" pitchFamily="2" charset="2"/>
              <a:buChar char="ü"/>
            </a:pPr>
            <a:r>
              <a:rPr lang="en-US" dirty="0" smtClean="0">
                <a:solidFill>
                  <a:schemeClr val="accent6">
                    <a:lumMod val="50000"/>
                  </a:schemeClr>
                </a:solidFill>
              </a:rPr>
              <a:t>camera</a:t>
            </a:r>
          </a:p>
          <a:p>
            <a:pPr marL="342900" indent="-342900">
              <a:buAutoNum type="alphaLcParenR"/>
            </a:pPr>
            <a:endParaRPr lang="en-US" dirty="0" smtClean="0">
              <a:solidFill>
                <a:schemeClr val="accent6">
                  <a:lumMod val="50000"/>
                </a:schemeClr>
              </a:solidFill>
            </a:endParaRPr>
          </a:p>
          <a:p>
            <a:pPr marL="342900" indent="-342900">
              <a:buAutoNum type="alphaLcParenR"/>
            </a:pPr>
            <a:r>
              <a:rPr lang="en-US" dirty="0" smtClean="0">
                <a:solidFill>
                  <a:schemeClr val="accent6">
                    <a:lumMod val="50000"/>
                  </a:schemeClr>
                </a:solidFill>
              </a:rPr>
              <a:t>   Organize table display(s).</a:t>
            </a:r>
          </a:p>
          <a:p>
            <a:pPr marL="1257300" lvl="2" indent="-342900">
              <a:buFont typeface="Wingdings" pitchFamily="2" charset="2"/>
              <a:buChar char="ü"/>
            </a:pPr>
            <a:r>
              <a:rPr lang="en-US" dirty="0" smtClean="0">
                <a:solidFill>
                  <a:schemeClr val="accent6">
                    <a:lumMod val="50000"/>
                  </a:schemeClr>
                </a:solidFill>
              </a:rPr>
              <a:t>lunch boxes</a:t>
            </a:r>
          </a:p>
          <a:p>
            <a:pPr marL="1257300" lvl="2" indent="-342900">
              <a:buFont typeface="Wingdings" pitchFamily="2" charset="2"/>
              <a:buChar char="ü"/>
            </a:pPr>
            <a:r>
              <a:rPr lang="en-US" dirty="0" smtClean="0">
                <a:solidFill>
                  <a:schemeClr val="accent6">
                    <a:lumMod val="50000"/>
                  </a:schemeClr>
                </a:solidFill>
              </a:rPr>
              <a:t>demonstration toothbrushes &amp; mouth models</a:t>
            </a:r>
          </a:p>
          <a:p>
            <a:pPr marL="1257300" lvl="2" indent="-342900">
              <a:buFont typeface="Wingdings" pitchFamily="2" charset="2"/>
              <a:buChar char="ü"/>
            </a:pPr>
            <a:r>
              <a:rPr lang="en-US" dirty="0" smtClean="0">
                <a:solidFill>
                  <a:schemeClr val="accent6">
                    <a:lumMod val="50000"/>
                  </a:schemeClr>
                </a:solidFill>
              </a:rPr>
              <a:t>demonstration floss and nutrition exhibit</a:t>
            </a:r>
          </a:p>
          <a:p>
            <a:pPr marL="342900" indent="-342900"/>
            <a:endParaRPr lang="en-US" dirty="0" smtClean="0">
              <a:solidFill>
                <a:schemeClr val="accent6">
                  <a:lumMod val="50000"/>
                </a:schemeClr>
              </a:solidFill>
            </a:endParaRPr>
          </a:p>
          <a:p>
            <a:pPr marL="514350" indent="-514350">
              <a:buAutoNum type="alphaLcParenR" startAt="3"/>
            </a:pPr>
            <a:r>
              <a:rPr lang="en-US" dirty="0" smtClean="0">
                <a:solidFill>
                  <a:schemeClr val="accent6">
                    <a:lumMod val="50000"/>
                  </a:schemeClr>
                </a:solidFill>
              </a:rPr>
              <a:t>Determine  where the community dentists, dental students, dental hygiene students and other volunteers will position themselves to best assist the children. </a:t>
            </a:r>
          </a:p>
          <a:p>
            <a:pPr marL="342900" indent="-342900">
              <a:buAutoNum type="alphaLcParenR"/>
            </a:pPr>
            <a:endParaRPr lang="en-US" sz="2800" dirty="0"/>
          </a:p>
          <a:p>
            <a:pPr marL="342900" indent="-342900">
              <a:buAutoNum type="alphaLcParenR"/>
            </a:pPr>
            <a:endParaRPr lang="en-US" sz="2800" dirty="0"/>
          </a:p>
        </p:txBody>
      </p:sp>
      <p:pic>
        <p:nvPicPr>
          <p:cNvPr id="38914" name="Picture 2" descr="https://encrypted-tbn1.gstatic.com/images?q=tbn:ANd9GcSf_B6yT-iHLIgnW7SXfPLuEvhzo9zrJGgMR4FbPmX4qcwve381"/>
          <p:cNvPicPr>
            <a:picLocks noChangeAspect="1" noChangeArrowheads="1"/>
          </p:cNvPicPr>
          <p:nvPr/>
        </p:nvPicPr>
        <p:blipFill>
          <a:blip r:embed="rId2" cstate="print"/>
          <a:srcRect/>
          <a:stretch>
            <a:fillRect/>
          </a:stretch>
        </p:blipFill>
        <p:spPr bwMode="auto">
          <a:xfrm>
            <a:off x="5257800" y="1524000"/>
            <a:ext cx="2143125" cy="2143125"/>
          </a:xfrm>
          <a:prstGeom prst="rect">
            <a:avLst/>
          </a:prstGeom>
          <a:noFill/>
        </p:spPr>
      </p:pic>
      <p:sp>
        <p:nvSpPr>
          <p:cNvPr id="4" name="Rectangle 3"/>
          <p:cNvSpPr/>
          <p:nvPr/>
        </p:nvSpPr>
        <p:spPr>
          <a:xfrm rot="10800000" flipV="1">
            <a:off x="533400" y="-453590"/>
            <a:ext cx="7772400" cy="1846659"/>
          </a:xfrm>
          <a:prstGeom prst="rect">
            <a:avLst/>
          </a:prstGeom>
        </p:spPr>
        <p:txBody>
          <a:bodyPr wrap="square">
            <a:spAutoFit/>
          </a:bodyPr>
          <a:lstStyle/>
          <a:p>
            <a:endParaRPr lang="en-US" dirty="0" smtClean="0"/>
          </a:p>
          <a:p>
            <a:endParaRPr lang="en-US" sz="2400" dirty="0" smtClean="0"/>
          </a:p>
          <a:p>
            <a:endParaRPr lang="en-US" sz="2400" dirty="0" smtClean="0"/>
          </a:p>
          <a:p>
            <a:r>
              <a:rPr lang="en-US" sz="2400" dirty="0" smtClean="0">
                <a:solidFill>
                  <a:schemeClr val="accent6">
                    <a:lumMod val="50000"/>
                  </a:schemeClr>
                </a:solidFill>
              </a:rPr>
              <a:t>Arriving 45 minute prior to the presentation is important to help you to</a:t>
            </a:r>
            <a:r>
              <a:rPr lang="en-US" sz="2400" dirty="0" smtClean="0"/>
              <a:t>: </a:t>
            </a: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381000"/>
            <a:ext cx="8077200" cy="1143000"/>
          </a:xfrm>
        </p:spPr>
        <p:txBody>
          <a:bodyPr>
            <a:normAutofit/>
          </a:bodyPr>
          <a:lstStyle/>
          <a:p>
            <a:r>
              <a:rPr lang="en-US" sz="2800" dirty="0" smtClean="0"/>
              <a:t>		   </a:t>
            </a:r>
            <a:r>
              <a:rPr lang="en-US" sz="2800" dirty="0" smtClean="0">
                <a:solidFill>
                  <a:schemeClr val="accent6">
                    <a:lumMod val="50000"/>
                  </a:schemeClr>
                </a:solidFill>
              </a:rPr>
              <a:t>Be Equipment Read</a:t>
            </a:r>
            <a:r>
              <a:rPr lang="en-US" sz="2800" dirty="0" smtClean="0">
                <a:solidFill>
                  <a:schemeClr val="tx1"/>
                </a:solidFill>
              </a:rPr>
              <a:t>y</a:t>
            </a:r>
            <a:r>
              <a:rPr lang="en-US" sz="2800" dirty="0" smtClean="0"/>
              <a:t/>
            </a:r>
            <a:br>
              <a:rPr lang="en-US" sz="2800" dirty="0" smtClean="0"/>
            </a:br>
            <a:endParaRPr lang="en-US" sz="2800" dirty="0"/>
          </a:p>
        </p:txBody>
      </p:sp>
      <p:sp>
        <p:nvSpPr>
          <p:cNvPr id="4" name="Rectangle 3"/>
          <p:cNvSpPr/>
          <p:nvPr/>
        </p:nvSpPr>
        <p:spPr>
          <a:xfrm>
            <a:off x="762000" y="990600"/>
            <a:ext cx="7696200" cy="3393237"/>
          </a:xfrm>
          <a:prstGeom prst="rect">
            <a:avLst/>
          </a:prstGeom>
        </p:spPr>
        <p:txBody>
          <a:bodyPr wrap="square">
            <a:spAutoFit/>
          </a:bodyPr>
          <a:lstStyle/>
          <a:p>
            <a:pPr marL="566928" indent="-457200" algn="just">
              <a:buFont typeface="+mj-lt"/>
              <a:buAutoNum type="alphaLcParenR"/>
            </a:pPr>
            <a:r>
              <a:rPr lang="en-US" sz="1650" dirty="0" smtClean="0">
                <a:solidFill>
                  <a:schemeClr val="accent6">
                    <a:lumMod val="50000"/>
                  </a:schemeClr>
                </a:solidFill>
              </a:rPr>
              <a:t>Make sure the audio and video equipment is set up and operating properly in order to show the two, five minute  videos often used to present the program. </a:t>
            </a:r>
          </a:p>
          <a:p>
            <a:pPr marL="566928" indent="-457200" algn="just"/>
            <a:endParaRPr lang="en-US" sz="1650" dirty="0" smtClean="0">
              <a:solidFill>
                <a:schemeClr val="accent6">
                  <a:lumMod val="50000"/>
                </a:schemeClr>
              </a:solidFill>
            </a:endParaRPr>
          </a:p>
          <a:p>
            <a:pPr marL="566928" indent="-457200" algn="just"/>
            <a:r>
              <a:rPr lang="en-US" sz="1650" dirty="0" smtClean="0">
                <a:solidFill>
                  <a:schemeClr val="accent6">
                    <a:lumMod val="50000"/>
                  </a:schemeClr>
                </a:solidFill>
              </a:rPr>
              <a:t>	When presenting the program include the American Dental Association’s </a:t>
            </a:r>
            <a:r>
              <a:rPr lang="en-US" sz="1650" b="1" i="1" dirty="0" smtClean="0">
                <a:solidFill>
                  <a:schemeClr val="accent6">
                    <a:lumMod val="50000"/>
                  </a:schemeClr>
                </a:solidFill>
              </a:rPr>
              <a:t>It’s Dental Flossophy Charlie Brown </a:t>
            </a:r>
            <a:r>
              <a:rPr lang="en-US" sz="1650" dirty="0" smtClean="0">
                <a:solidFill>
                  <a:schemeClr val="accent6">
                    <a:lumMod val="50000"/>
                  </a:schemeClr>
                </a:solidFill>
              </a:rPr>
              <a:t>and</a:t>
            </a:r>
            <a:r>
              <a:rPr lang="en-US" sz="1650" b="1" i="1" dirty="0" smtClean="0">
                <a:solidFill>
                  <a:schemeClr val="accent6">
                    <a:lumMod val="50000"/>
                  </a:schemeClr>
                </a:solidFill>
              </a:rPr>
              <a:t> Tooth Brushing with Charlie Brown </a:t>
            </a:r>
            <a:r>
              <a:rPr lang="en-US" sz="1650" dirty="0" smtClean="0">
                <a:solidFill>
                  <a:schemeClr val="accent6">
                    <a:lumMod val="50000"/>
                  </a:schemeClr>
                </a:solidFill>
              </a:rPr>
              <a:t>or use others like </a:t>
            </a:r>
            <a:r>
              <a:rPr lang="en-US" sz="1650" b="1" i="1" dirty="0" smtClean="0">
                <a:solidFill>
                  <a:schemeClr val="accent6">
                    <a:lumMod val="50000"/>
                  </a:schemeClr>
                </a:solidFill>
              </a:rPr>
              <a:t>Geena’s Tremendous Tooth Adventure </a:t>
            </a:r>
            <a:r>
              <a:rPr lang="en-US" sz="1650" dirty="0" smtClean="0">
                <a:solidFill>
                  <a:schemeClr val="accent6">
                    <a:lumMod val="50000"/>
                  </a:schemeClr>
                </a:solidFill>
              </a:rPr>
              <a:t>by Colgate.</a:t>
            </a:r>
          </a:p>
          <a:p>
            <a:pPr marL="566928" indent="-457200" algn="just">
              <a:buFont typeface="+mj-lt"/>
              <a:buAutoNum type="alphaLcParenR"/>
            </a:pPr>
            <a:endParaRPr lang="en-US" sz="1650" b="1" i="1" dirty="0" smtClean="0">
              <a:solidFill>
                <a:schemeClr val="accent6">
                  <a:lumMod val="50000"/>
                </a:schemeClr>
              </a:solidFill>
            </a:endParaRPr>
          </a:p>
          <a:p>
            <a:pPr marL="566928" indent="-457200" algn="just"/>
            <a:r>
              <a:rPr lang="en-US" sz="1650" b="1" i="1" dirty="0" smtClean="0">
                <a:solidFill>
                  <a:schemeClr val="accent6">
                    <a:lumMod val="50000"/>
                  </a:schemeClr>
                </a:solidFill>
              </a:rPr>
              <a:t>	</a:t>
            </a:r>
            <a:r>
              <a:rPr lang="en-US" sz="1650" dirty="0" smtClean="0">
                <a:solidFill>
                  <a:schemeClr val="accent6">
                    <a:lumMod val="50000"/>
                  </a:schemeClr>
                </a:solidFill>
              </a:rPr>
              <a:t>The elementary school where you present the </a:t>
            </a:r>
            <a:r>
              <a:rPr lang="en-US" sz="1650" i="1" dirty="0" smtClean="0">
                <a:solidFill>
                  <a:schemeClr val="accent6">
                    <a:lumMod val="50000"/>
                  </a:schemeClr>
                </a:solidFill>
              </a:rPr>
              <a:t>Lessons In A Lunch Box </a:t>
            </a:r>
            <a:r>
              <a:rPr lang="en-US" sz="1650" dirty="0" smtClean="0">
                <a:solidFill>
                  <a:schemeClr val="accent6">
                    <a:lumMod val="50000"/>
                  </a:schemeClr>
                </a:solidFill>
              </a:rPr>
              <a:t>program will have video equipment. Contact the school in advance to inform them of the equipment you will need to have set up and ready. </a:t>
            </a:r>
            <a:r>
              <a:rPr lang="en-US" sz="1650" b="1" dirty="0" smtClean="0">
                <a:solidFill>
                  <a:schemeClr val="accent6">
                    <a:lumMod val="50000"/>
                  </a:schemeClr>
                </a:solidFill>
              </a:rPr>
              <a:t>You must provide the video the children will view</a:t>
            </a:r>
            <a:r>
              <a:rPr lang="en-US" sz="1650" dirty="0" smtClean="0">
                <a:solidFill>
                  <a:schemeClr val="accent6">
                    <a:lumMod val="50000"/>
                  </a:schemeClr>
                </a:solidFill>
              </a:rPr>
              <a:t>.</a:t>
            </a:r>
          </a:p>
        </p:txBody>
      </p:sp>
      <p:pic>
        <p:nvPicPr>
          <p:cNvPr id="5" name="irc_mi" descr="http://www.fincaparchite.com/wp-content/uploads/2011/09/SAudiovisual.jpg">
            <a:hlinkClick r:id="rId2"/>
          </p:cNvPr>
          <p:cNvPicPr/>
          <p:nvPr/>
        </p:nvPicPr>
        <p:blipFill>
          <a:blip r:embed="rId3" cstate="print"/>
          <a:srcRect/>
          <a:stretch>
            <a:fillRect/>
          </a:stretch>
        </p:blipFill>
        <p:spPr bwMode="auto">
          <a:xfrm>
            <a:off x="5486400" y="4495800"/>
            <a:ext cx="320040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4796</TotalTime>
  <Words>1490</Words>
  <Application>Microsoft Office PowerPoint</Application>
  <PresentationFormat>On-screen Show (4:3)</PresentationFormat>
  <Paragraphs>388</Paragraphs>
  <Slides>56</Slides>
  <Notes>7</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Concourse</vt:lpstr>
      <vt:lpstr>                Lessons In A Lunch Box: Healthy Teeth Essentials &amp; Facts About Snacks® Preparing &amp; Presenting this Program in Elementary Schools</vt:lpstr>
      <vt:lpstr>Slide 2</vt:lpstr>
      <vt:lpstr>Slide 3</vt:lpstr>
      <vt:lpstr>Slide 4</vt:lpstr>
      <vt:lpstr>Slide 5</vt:lpstr>
      <vt:lpstr>Slide 6</vt:lpstr>
      <vt:lpstr>Step # 1</vt:lpstr>
      <vt:lpstr>Slide 8</vt:lpstr>
      <vt:lpstr>     Be Equipment Ready </vt:lpstr>
      <vt:lpstr>Slide 10</vt:lpstr>
      <vt:lpstr>     Table display of lunch boxes</vt:lpstr>
      <vt:lpstr>Slide 12</vt:lpstr>
      <vt:lpstr> c.)  Determine  where you and the community dentists,    dental students, dental hygiene students and other    volunteers will position  themselves among the     children. </vt:lpstr>
      <vt:lpstr>Step #2</vt:lpstr>
      <vt:lpstr>Slide 15</vt:lpstr>
      <vt:lpstr>Step #3</vt:lpstr>
      <vt:lpstr>Slide 17</vt:lpstr>
      <vt:lpstr>Step # 4</vt:lpstr>
      <vt:lpstr>Slide 19</vt:lpstr>
      <vt:lpstr>Slide 20</vt:lpstr>
      <vt:lpstr>Slide 21</vt:lpstr>
      <vt:lpstr>Slide 22</vt:lpstr>
      <vt:lpstr>Step #5</vt:lpstr>
      <vt:lpstr>Slide 24</vt:lpstr>
      <vt:lpstr>Step # 6</vt:lpstr>
      <vt:lpstr>Slide 26</vt:lpstr>
      <vt:lpstr>Step #7</vt:lpstr>
      <vt:lpstr>Slide 28</vt:lpstr>
      <vt:lpstr>Step #8</vt:lpstr>
      <vt:lpstr>Slide 30</vt:lpstr>
      <vt:lpstr>Slide 31</vt:lpstr>
      <vt:lpstr>Slide 32</vt:lpstr>
      <vt:lpstr>Step #9</vt:lpstr>
      <vt:lpstr>Slide 34</vt:lpstr>
      <vt:lpstr>Slide 35</vt:lpstr>
      <vt:lpstr>View the Dental Care In A Carrot case ~1minute video</vt:lpstr>
      <vt:lpstr>Step #10</vt:lpstr>
      <vt:lpstr>Slide 38</vt:lpstr>
      <vt:lpstr>Slide 39</vt:lpstr>
      <vt:lpstr>Step #11</vt:lpstr>
      <vt:lpstr>Slide 41</vt:lpstr>
      <vt:lpstr>      Disperse throughout the room to work with as many children          as you can. Help them with the lunch box and carrot case.            Demonstrate proper flossing and brushing. Encourage them           to eat healthy  foods and attend dental school.</vt:lpstr>
      <vt:lpstr>Slide 43</vt:lpstr>
      <vt:lpstr>Slide 44</vt:lpstr>
      <vt:lpstr>Slide 45</vt:lpstr>
      <vt:lpstr>Step # 12 </vt:lpstr>
      <vt:lpstr>Slide 47</vt:lpstr>
      <vt:lpstr>Step #13</vt:lpstr>
      <vt:lpstr>Pre-Test</vt:lpstr>
      <vt:lpstr>Slide 50</vt:lpstr>
      <vt:lpstr>Slide 51</vt:lpstr>
      <vt:lpstr>Slide 52</vt:lpstr>
      <vt:lpstr>Slide 53</vt:lpstr>
      <vt:lpstr>     Take pictures!</vt:lpstr>
      <vt:lpstr>Slide 55</vt:lpstr>
      <vt:lpstr>Slide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ortho</dc:creator>
  <cp:lastModifiedBy>Martha</cp:lastModifiedBy>
  <cp:revision>353</cp:revision>
  <dcterms:created xsi:type="dcterms:W3CDTF">2013-07-03T14:01:17Z</dcterms:created>
  <dcterms:modified xsi:type="dcterms:W3CDTF">2014-02-07T22:39:55Z</dcterms:modified>
</cp:coreProperties>
</file>