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47"/>
  </p:notesMasterIdLst>
  <p:sldIdLst>
    <p:sldId id="256" r:id="rId2"/>
    <p:sldId id="326" r:id="rId3"/>
    <p:sldId id="308" r:id="rId4"/>
    <p:sldId id="351" r:id="rId5"/>
    <p:sldId id="352" r:id="rId6"/>
    <p:sldId id="257" r:id="rId7"/>
    <p:sldId id="309" r:id="rId8"/>
    <p:sldId id="363" r:id="rId9"/>
    <p:sldId id="261" r:id="rId10"/>
    <p:sldId id="378" r:id="rId11"/>
    <p:sldId id="354" r:id="rId12"/>
    <p:sldId id="355" r:id="rId13"/>
    <p:sldId id="356" r:id="rId14"/>
    <p:sldId id="370" r:id="rId15"/>
    <p:sldId id="369" r:id="rId16"/>
    <p:sldId id="357" r:id="rId17"/>
    <p:sldId id="367" r:id="rId18"/>
    <p:sldId id="358" r:id="rId19"/>
    <p:sldId id="353" r:id="rId20"/>
    <p:sldId id="262" r:id="rId21"/>
    <p:sldId id="323" r:id="rId22"/>
    <p:sldId id="328" r:id="rId23"/>
    <p:sldId id="327" r:id="rId24"/>
    <p:sldId id="329" r:id="rId25"/>
    <p:sldId id="330" r:id="rId26"/>
    <p:sldId id="346" r:id="rId27"/>
    <p:sldId id="339" r:id="rId28"/>
    <p:sldId id="348" r:id="rId29"/>
    <p:sldId id="340" r:id="rId30"/>
    <p:sldId id="344" r:id="rId31"/>
    <p:sldId id="365" r:id="rId32"/>
    <p:sldId id="343" r:id="rId33"/>
    <p:sldId id="345" r:id="rId34"/>
    <p:sldId id="331" r:id="rId35"/>
    <p:sldId id="349" r:id="rId36"/>
    <p:sldId id="333" r:id="rId37"/>
    <p:sldId id="374" r:id="rId38"/>
    <p:sldId id="273" r:id="rId39"/>
    <p:sldId id="382" r:id="rId40"/>
    <p:sldId id="304" r:id="rId41"/>
    <p:sldId id="373" r:id="rId42"/>
    <p:sldId id="380" r:id="rId43"/>
    <p:sldId id="322" r:id="rId44"/>
    <p:sldId id="362" r:id="rId45"/>
    <p:sldId id="32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261" autoAdjust="0"/>
    <p:restoredTop sz="94945" autoAdjust="0"/>
  </p:normalViewPr>
  <p:slideViewPr>
    <p:cSldViewPr>
      <p:cViewPr>
        <p:scale>
          <a:sx n="68" d="100"/>
          <a:sy n="68" d="100"/>
        </p:scale>
        <p:origin x="-2070" y="-210"/>
      </p:cViewPr>
      <p:guideLst>
        <p:guide orient="horz" pos="2160"/>
        <p:guide pos="2880"/>
      </p:guideLst>
    </p:cSldViewPr>
  </p:slideViewPr>
  <p:outlineViewPr>
    <p:cViewPr>
      <p:scale>
        <a:sx n="33" d="100"/>
        <a:sy n="33" d="100"/>
      </p:scale>
      <p:origin x="0" y="1344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8A8FFA-F2CF-4599-A3A2-56952D241D4D}" type="datetimeFigureOut">
              <a:rPr lang="en-US" smtClean="0"/>
              <a:pPr/>
              <a:t>4/17/2013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977179-0C71-4C79-A68F-03FF6F0D4A5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C7977179-0C71-4C79-A68F-03FF6F0D4A5A}"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977179-0C71-4C79-A68F-03FF6F0D4A5A}" type="slidenum">
              <a:rPr lang="en-US" smtClean="0"/>
              <a:pPr/>
              <a:t>45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0B0BD5E7-B8CA-4FB2-A307-E46C54A6BF81}"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BD5E7-B8CA-4FB2-A307-E46C54A6BF8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BD5E7-B8CA-4FB2-A307-E46C54A6BF8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BD5E7-B8CA-4FB2-A307-E46C54A6BF8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0B0BD5E7-B8CA-4FB2-A307-E46C54A6BF8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BD5E7-B8CA-4FB2-A307-E46C54A6BF8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0BD5E7-B8CA-4FB2-A307-E46C54A6BF8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0BD5E7-B8CA-4FB2-A307-E46C54A6BF8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0BD5E7-B8CA-4FB2-A307-E46C54A6BF8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BD5E7-B8CA-4FB2-A307-E46C54A6BF8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D6FB5EA-EB49-4585-B920-009AD5D9D1EA}" type="datetimeFigureOut">
              <a:rPr lang="en-US" smtClean="0"/>
              <a:pPr/>
              <a:t>4/17/2013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BD5E7-B8CA-4FB2-A307-E46C54A6BF8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D6FB5EA-EB49-4585-B920-009AD5D9D1EA}" type="datetimeFigureOut">
              <a:rPr lang="en-US" smtClean="0"/>
              <a:pPr/>
              <a:t>4/17/2013</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B0BD5E7-B8CA-4FB2-A307-E46C54A6BF81}"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mycohi.org/pdfs/press_releases/LiaLB_Launch_Feb08_pr.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www.mycohi.org/pdfs/press_releases/MCOHI_March31_pr.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hyperlink" Target="http://www.mycohi.org/pdfs/press_releases/MCOHI_Sept11_pr.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18" Type="http://schemas.openxmlformats.org/officeDocument/2006/relationships/image" Target="../media/image44.gif"/><Relationship Id="rId3" Type="http://schemas.openxmlformats.org/officeDocument/2006/relationships/image" Target="../media/image29.gif"/><Relationship Id="rId7" Type="http://schemas.openxmlformats.org/officeDocument/2006/relationships/image" Target="../media/image33.gif"/><Relationship Id="rId12" Type="http://schemas.openxmlformats.org/officeDocument/2006/relationships/image" Target="../media/image38.gif"/><Relationship Id="rId17" Type="http://schemas.openxmlformats.org/officeDocument/2006/relationships/image" Target="../media/image43.gif"/><Relationship Id="rId2" Type="http://schemas.openxmlformats.org/officeDocument/2006/relationships/image" Target="../media/image28.gif"/><Relationship Id="rId16"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2.gif"/><Relationship Id="rId11" Type="http://schemas.openxmlformats.org/officeDocument/2006/relationships/image" Target="../media/image37.gif"/><Relationship Id="rId5" Type="http://schemas.openxmlformats.org/officeDocument/2006/relationships/image" Target="../media/image31.gif"/><Relationship Id="rId15" Type="http://schemas.openxmlformats.org/officeDocument/2006/relationships/image" Target="../media/image41.gif"/><Relationship Id="rId10" Type="http://schemas.openxmlformats.org/officeDocument/2006/relationships/image" Target="../media/image36.gif"/><Relationship Id="rId19" Type="http://schemas.openxmlformats.org/officeDocument/2006/relationships/image" Target="../media/image45.gif"/><Relationship Id="rId4" Type="http://schemas.openxmlformats.org/officeDocument/2006/relationships/image" Target="../media/image30.gif"/><Relationship Id="rId9" Type="http://schemas.openxmlformats.org/officeDocument/2006/relationships/image" Target="../media/image35.gif"/><Relationship Id="rId14"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mycohi.org/pdfs/press_releases/MCOHI_Sept30_08pr.pdf" TargetMode="Externa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mycohi.org/pdfs/press_releases/MCOHI_Oct1_08pr.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mycohi.org/pdfs/press_releases/MCOHI_Aug03_10pr.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mycohi.org/pdfs/press_releases/MCOHI_Nov30_2012_pr.pdf" TargetMode="External"/><Relationship Id="rId2" Type="http://schemas.openxmlformats.org/officeDocument/2006/relationships/hyperlink" Target="http://www.mycohi.org/pdfs/press_releases/COHI_May_2012pr.pdf" TargetMode="External"/><Relationship Id="rId1" Type="http://schemas.openxmlformats.org/officeDocument/2006/relationships/slideLayout" Target="../slideLayouts/slideLayout2.xml"/><Relationship Id="rId4" Type="http://schemas.openxmlformats.org/officeDocument/2006/relationships/hyperlink" Target="http://www.mycohi.org/pdfs/press_releases/MCOHI_Nov4_2012_pf.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mycohi.org/" TargetMode="External"/><Relationship Id="rId2" Type="http://schemas.openxmlformats.org/officeDocument/2006/relationships/hyperlink" Target="http://statepolicyoptions.nga.org/casestudy/maryland-passes-oral-health-education-legislation-through-collaborative-approach"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HI logo - NEW"/>
          <p:cNvPicPr>
            <a:picLocks noChangeAspect="1" noChangeArrowheads="1"/>
          </p:cNvPicPr>
          <p:nvPr/>
        </p:nvPicPr>
        <p:blipFill>
          <a:blip r:embed="rId2" cstate="print">
            <a:clrChange>
              <a:clrFrom>
                <a:srgbClr val="FFFFFF"/>
              </a:clrFrom>
              <a:clrTo>
                <a:srgbClr val="FFFFFF">
                  <a:alpha val="0"/>
                </a:srgbClr>
              </a:clrTo>
            </a:clrChange>
          </a:blip>
          <a:srcRect r="-2885" b="14204"/>
          <a:stretch>
            <a:fillRect/>
          </a:stretch>
        </p:blipFill>
        <p:spPr bwMode="auto">
          <a:xfrm>
            <a:off x="2286000" y="1066800"/>
            <a:ext cx="4707224" cy="34924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457200"/>
            <a:ext cx="6629400" cy="769441"/>
          </a:xfrm>
          <a:prstGeom prst="rect">
            <a:avLst/>
          </a:prstGeom>
        </p:spPr>
        <p:txBody>
          <a:bodyPr wrap="square">
            <a:sp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In September of  2007 the DTAF awarded The Children’s Oral Health Institute $25,000!</a:t>
            </a:r>
            <a:endParaRPr lang="en-US" sz="2200" dirty="0">
              <a:latin typeface="+mj-lt"/>
            </a:endParaRPr>
          </a:p>
        </p:txBody>
      </p:sp>
      <p:pic>
        <p:nvPicPr>
          <p:cNvPr id="5" name="Content Placeholder 4" descr="http://newyorksightseeingtours.files.wordpress.com/2012/06/nyc-fireworks2.jpg"/>
          <p:cNvPicPr>
            <a:picLocks noGrp="1"/>
          </p:cNvPicPr>
          <p:nvPr>
            <p:ph idx="1"/>
          </p:nvPr>
        </p:nvPicPr>
        <p:blipFill>
          <a:blip r:embed="rId2" cstate="print"/>
          <a:srcRect/>
          <a:stretch>
            <a:fillRect/>
          </a:stretch>
        </p:blipFill>
        <p:spPr bwMode="auto">
          <a:xfrm>
            <a:off x="1219200" y="1600200"/>
            <a:ext cx="6730280" cy="4708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underlaymalaysia.com/wp-content/uploads/2012/12/underlay_shipment.jpg"/>
          <p:cNvPicPr>
            <a:picLocks noGrp="1"/>
          </p:cNvPicPr>
          <p:nvPr>
            <p:ph idx="1"/>
          </p:nvPr>
        </p:nvPicPr>
        <p:blipFill>
          <a:blip r:embed="rId2" cstate="print"/>
          <a:srcRect/>
          <a:stretch>
            <a:fillRect/>
          </a:stretch>
        </p:blipFill>
        <p:spPr bwMode="auto">
          <a:xfrm>
            <a:off x="2057400" y="2362200"/>
            <a:ext cx="5287433"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p:nvPr>
        </p:nvSpPr>
        <p:spPr>
          <a:xfrm>
            <a:off x="457200" y="274638"/>
            <a:ext cx="8229600" cy="1020762"/>
          </a:xfrm>
        </p:spPr>
        <p:txBody>
          <a:bodyPr/>
          <a:lstStyle/>
          <a:p>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2008</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TextBox 6"/>
          <p:cNvSpPr txBox="1"/>
          <p:nvPr/>
        </p:nvSpPr>
        <p:spPr>
          <a:xfrm>
            <a:off x="762000" y="1219200"/>
            <a:ext cx="7391400" cy="954107"/>
          </a:xfrm>
          <a:prstGeom prst="rect">
            <a:avLst/>
          </a:prstGeom>
          <a:noFill/>
        </p:spPr>
        <p:txBody>
          <a:bodyPr wrap="square" rtlCol="0">
            <a:spAutoFit/>
          </a:bodyPr>
          <a:lstStyle/>
          <a:p>
            <a:r>
              <a:rPr lang="en-US" sz="2800" dirty="0" smtClean="0">
                <a:ln w="18415" cmpd="sng">
                  <a:solidFill>
                    <a:srgbClr val="FFFFFF"/>
                  </a:solidFill>
                  <a:prstDash val="solid"/>
                </a:ln>
                <a:solidFill>
                  <a:srgbClr val="FFFFFF"/>
                </a:solidFill>
                <a:latin typeface="Lucida Sans" pitchFamily="34" charset="0"/>
              </a:rPr>
              <a:t>First Shipment of lunch boxes arrive in    Baltimore ~ January 3</a:t>
            </a:r>
            <a:r>
              <a:rPr lang="en-US" sz="2800" baseline="30000" dirty="0" smtClean="0">
                <a:ln w="18415" cmpd="sng">
                  <a:solidFill>
                    <a:srgbClr val="FFFFFF"/>
                  </a:solidFill>
                  <a:prstDash val="solid"/>
                </a:ln>
                <a:solidFill>
                  <a:srgbClr val="FFFFFF"/>
                </a:solidFill>
                <a:latin typeface="Lucida Sans" pitchFamily="34" charset="0"/>
              </a:rPr>
              <a:t>rd</a:t>
            </a:r>
            <a:r>
              <a:rPr lang="en-US" sz="2800" dirty="0" smtClean="0">
                <a:ln w="18415" cmpd="sng">
                  <a:solidFill>
                    <a:srgbClr val="FFFFFF"/>
                  </a:solidFill>
                  <a:prstDash val="solid"/>
                </a:ln>
                <a:solidFill>
                  <a:srgbClr val="FFFFFF"/>
                </a:solidFill>
                <a:latin typeface="Lucida Sans" pitchFamily="34" charset="0"/>
              </a:rPr>
              <a:t>.</a:t>
            </a:r>
            <a:endParaRPr lang="en-US" sz="2800" dirty="0">
              <a:latin typeface="Lucida Sans"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838200"/>
          </a:xfrm>
        </p:spPr>
        <p:txBody>
          <a:bodyPr>
            <a:normAutofit fontScale="90000"/>
          </a:bodyPr>
          <a:lstStyle/>
          <a:p>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January 2008</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1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1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6865" name="Picture 1" descr="D:\All Files Web\School Seminar_0056.jpg"/>
          <p:cNvPicPr>
            <a:picLocks noChangeAspect="1" noChangeArrowheads="1"/>
          </p:cNvPicPr>
          <p:nvPr/>
        </p:nvPicPr>
        <p:blipFill>
          <a:blip r:embed="rId2" cstate="print"/>
          <a:srcRect/>
          <a:stretch>
            <a:fillRect/>
          </a:stretch>
        </p:blipFill>
        <p:spPr bwMode="auto">
          <a:xfrm>
            <a:off x="4876800" y="2133600"/>
            <a:ext cx="39624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66" name="Picture 2" descr="D:\All Files Web\School Seminar_0053.jpg"/>
          <p:cNvPicPr>
            <a:picLocks noGrp="1" noChangeAspect="1" noChangeArrowheads="1"/>
          </p:cNvPicPr>
          <p:nvPr>
            <p:ph idx="1"/>
          </p:nvPr>
        </p:nvPicPr>
        <p:blipFill>
          <a:blip r:embed="rId3" cstate="print"/>
          <a:srcRect/>
          <a:stretch>
            <a:fillRect/>
          </a:stretch>
        </p:blipFill>
        <p:spPr bwMode="auto">
          <a:xfrm>
            <a:off x="228600" y="2133600"/>
            <a:ext cx="4495800" cy="2989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371600" y="1066801"/>
            <a:ext cx="10058400" cy="830997"/>
          </a:xfrm>
          <a:prstGeom prst="rect">
            <a:avLst/>
          </a:prstGeom>
          <a:noFill/>
        </p:spPr>
        <p:txBody>
          <a:bodyPr wrap="square" rtlCol="0">
            <a:spAutoFit/>
          </a:bodyPr>
          <a:lstStyle/>
          <a:p>
            <a:pPr lvl="3" algn="ctr"/>
            <a:r>
              <a:rPr lang="en-US" sz="2400" i="1" dirty="0" smtClean="0">
                <a:latin typeface="Lucida Sans" pitchFamily="34" charset="0"/>
              </a:rPr>
              <a:t>     Lessons ln A Lunch Box </a:t>
            </a:r>
            <a:r>
              <a:rPr lang="en-US" sz="2400" dirty="0" smtClean="0">
                <a:latin typeface="Lucida Sans" pitchFamily="34" charset="0"/>
              </a:rPr>
              <a:t>launched in conjunction with</a:t>
            </a:r>
          </a:p>
          <a:p>
            <a:pPr lvl="3" algn="ctr"/>
            <a:r>
              <a:rPr lang="en-US" sz="2400" dirty="0" smtClean="0">
                <a:latin typeface="Lucida Sans" pitchFamily="34" charset="0"/>
              </a:rPr>
              <a:t>Give Kids a Smile Day!</a:t>
            </a:r>
            <a:endParaRPr lang="en-US" sz="2400" dirty="0">
              <a:latin typeface="Lucida Sans" pitchFamily="34" charset="0"/>
            </a:endParaRPr>
          </a:p>
        </p:txBody>
      </p:sp>
      <p:sp>
        <p:nvSpPr>
          <p:cNvPr id="6" name="Rectangle 5"/>
          <p:cNvSpPr/>
          <p:nvPr/>
        </p:nvSpPr>
        <p:spPr>
          <a:xfrm>
            <a:off x="152400" y="5181600"/>
            <a:ext cx="4572000" cy="923330"/>
          </a:xfrm>
          <a:prstGeom prst="rect">
            <a:avLst/>
          </a:prstGeom>
        </p:spPr>
        <p:txBody>
          <a:bodyPr>
            <a:spAutoFit/>
          </a:bodyPr>
          <a:lstStyle/>
          <a:p>
            <a:r>
              <a:rPr lang="en-US" dirty="0" smtClean="0">
                <a:latin typeface="Lucida Sans" pitchFamily="34" charset="0"/>
                <a:cs typeface="Times New Roman" pitchFamily="18" charset="0"/>
              </a:rPr>
              <a:t>Group photo with students at Franklin Square Elementary School at the first </a:t>
            </a:r>
          </a:p>
          <a:p>
            <a:r>
              <a:rPr lang="en-US" altLang="en-US" i="1" dirty="0" smtClean="0">
                <a:latin typeface="Lucida Sans" pitchFamily="34" charset="0"/>
                <a:cs typeface="Times New Roman" pitchFamily="18" charset="0"/>
              </a:rPr>
              <a:t>Lessons In A Lunch Box program. </a:t>
            </a:r>
            <a:endParaRPr lang="en-US" altLang="en-US" i="1" dirty="0">
              <a:latin typeface="Lucida Sans" pitchFamily="34" charset="0"/>
            </a:endParaRPr>
          </a:p>
        </p:txBody>
      </p:sp>
      <p:sp>
        <p:nvSpPr>
          <p:cNvPr id="7" name="Rectangle 6"/>
          <p:cNvSpPr/>
          <p:nvPr/>
        </p:nvSpPr>
        <p:spPr>
          <a:xfrm>
            <a:off x="4876800" y="5181600"/>
            <a:ext cx="4038600" cy="1200329"/>
          </a:xfrm>
          <a:prstGeom prst="rect">
            <a:avLst/>
          </a:prstGeom>
        </p:spPr>
        <p:txBody>
          <a:bodyPr wrap="square">
            <a:spAutoFit/>
          </a:bodyPr>
          <a:lstStyle/>
          <a:p>
            <a:r>
              <a:rPr lang="en-US" dirty="0" smtClean="0">
                <a:latin typeface="Lucida Sans" pitchFamily="34" charset="0"/>
                <a:cs typeface="Times New Roman" pitchFamily="18" charset="0"/>
              </a:rPr>
              <a:t>University of Maryland student dentists, and members of Maryland State Dental Association and Maryland Dental Society.</a:t>
            </a:r>
            <a:endParaRPr lang="en-US" altLang="en-US" i="1" dirty="0">
              <a:latin typeface="Lucida Sans"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February 2008</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Press Conference </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457200" y="1752600"/>
            <a:ext cx="8229600" cy="4556760"/>
          </a:xfrm>
        </p:spPr>
        <p:txBody>
          <a:bodyPr>
            <a:normAutofit/>
          </a:bodyPr>
          <a:lstStyle/>
          <a:p>
            <a:pPr>
              <a:buNone/>
            </a:pPr>
            <a:r>
              <a:rPr lang="en-US" sz="2400" dirty="0" smtClean="0">
                <a:hlinkClick r:id="rId2"/>
              </a:rPr>
              <a:t>2/28/08 </a:t>
            </a:r>
            <a:r>
              <a:rPr lang="en-US" sz="2400" i="1" dirty="0" smtClean="0">
                <a:hlinkClick r:id="rId2"/>
              </a:rPr>
              <a:t>Lessons In a Lunch Box Educational Program Teaches Children to Practice Good Dental Hygiene</a:t>
            </a:r>
            <a:endParaRPr lang="en-US" i="1" dirty="0"/>
          </a:p>
        </p:txBody>
      </p:sp>
      <p:sp>
        <p:nvSpPr>
          <p:cNvPr id="4" name="Rectangle 3"/>
          <p:cNvSpPr/>
          <p:nvPr/>
        </p:nvSpPr>
        <p:spPr>
          <a:xfrm>
            <a:off x="609600" y="2590800"/>
            <a:ext cx="7620000" cy="2431435"/>
          </a:xfrm>
          <a:prstGeom prst="rect">
            <a:avLst/>
          </a:prstGeom>
        </p:spPr>
        <p:txBody>
          <a:bodyPr wrap="square">
            <a:spAutoFit/>
          </a:bodyPr>
          <a:lstStyle/>
          <a:p>
            <a:pPr algn="just"/>
            <a:endParaRPr lang="en-US" sz="1900" dirty="0" smtClean="0"/>
          </a:p>
          <a:p>
            <a:pPr algn="just"/>
            <a:r>
              <a:rPr lang="en-US" sz="1900" dirty="0" smtClean="0">
                <a:latin typeface="Lucida Sans" pitchFamily="34" charset="0"/>
              </a:rPr>
              <a:t>“Deans Leo Rouse, Howard University College of Dentistry and Christian Stohler, University of Maryland, Baltimore College of Dental Surgery applauded the introduction of the promising dental education program. Both attended the February 11th Press Conference &amp; Media Reception at the National Museum of Dentistry and communicated being pleased to see “Lessons In A Lunch Box” début after much due diligence.”</a:t>
            </a:r>
            <a:endParaRPr lang="en-US" sz="1900" dirty="0">
              <a:latin typeface="Lucida Sans"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DSC_0206.JPG"/>
          <p:cNvPicPr>
            <a:picLocks noChangeAspect="1"/>
          </p:cNvPicPr>
          <p:nvPr/>
        </p:nvPicPr>
        <p:blipFill>
          <a:blip r:embed="rId2" cstate="print"/>
          <a:srcRect/>
          <a:stretch>
            <a:fillRect/>
          </a:stretch>
        </p:blipFill>
        <p:spPr bwMode="auto">
          <a:xfrm>
            <a:off x="990600" y="304800"/>
            <a:ext cx="7239000" cy="5193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0" y="6172200"/>
            <a:ext cx="91440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292" name="Rectangle 2"/>
          <p:cNvSpPr>
            <a:spLocks noChangeArrowheads="1"/>
          </p:cNvSpPr>
          <p:nvPr/>
        </p:nvSpPr>
        <p:spPr bwMode="auto">
          <a:xfrm>
            <a:off x="304800" y="5715000"/>
            <a:ext cx="8610600" cy="533400"/>
          </a:xfrm>
          <a:prstGeom prst="rect">
            <a:avLst/>
          </a:prstGeom>
          <a:noFill/>
          <a:ln w="9525">
            <a:noFill/>
            <a:miter lim="800000"/>
            <a:headEnd/>
            <a:tailEnd/>
          </a:ln>
        </p:spPr>
        <p:txBody>
          <a:bodyPr anchor="ctr" anchorCtr="1"/>
          <a:lstStyle/>
          <a:p>
            <a:r>
              <a:rPr lang="en-US" sz="2200" dirty="0" smtClean="0">
                <a:latin typeface="Lucida Sans" pitchFamily="34" charset="0"/>
                <a:cs typeface="Times New Roman" pitchFamily="18" charset="0"/>
              </a:rPr>
              <a:t>Group </a:t>
            </a:r>
            <a:r>
              <a:rPr lang="en-US" sz="2200" dirty="0">
                <a:latin typeface="Lucida Sans" pitchFamily="34" charset="0"/>
                <a:cs typeface="Times New Roman" pitchFamily="18" charset="0"/>
              </a:rPr>
              <a:t>photo with students from John </a:t>
            </a:r>
            <a:r>
              <a:rPr lang="en-US" sz="2200" dirty="0" smtClean="0">
                <a:latin typeface="Lucida Sans" pitchFamily="34" charset="0"/>
                <a:cs typeface="Times New Roman" pitchFamily="18" charset="0"/>
              </a:rPr>
              <a:t>Ruhrah Elementary School </a:t>
            </a:r>
            <a:r>
              <a:rPr lang="en-US" sz="2200" dirty="0">
                <a:latin typeface="Lucida Sans" pitchFamily="34" charset="0"/>
                <a:cs typeface="Times New Roman" pitchFamily="18" charset="0"/>
              </a:rPr>
              <a:t>at Press Conference &amp; Media Reception</a:t>
            </a:r>
            <a:endParaRPr lang="en-US" altLang="en-US" sz="2200" b="1" u="sng" dirty="0">
              <a:latin typeface="Lucida Sans"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DSC_0217.jpg"/>
          <p:cNvPicPr>
            <a:picLocks noChangeAspect="1"/>
          </p:cNvPicPr>
          <p:nvPr/>
        </p:nvPicPr>
        <p:blipFill>
          <a:blip r:embed="rId2" cstate="print"/>
          <a:srcRect/>
          <a:stretch>
            <a:fillRect/>
          </a:stretch>
        </p:blipFill>
        <p:spPr bwMode="auto">
          <a:xfrm>
            <a:off x="1447800" y="228600"/>
            <a:ext cx="4180481" cy="6181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363" name="Rectangle 2"/>
          <p:cNvSpPr>
            <a:spLocks noChangeArrowheads="1"/>
          </p:cNvSpPr>
          <p:nvPr/>
        </p:nvSpPr>
        <p:spPr bwMode="auto">
          <a:xfrm>
            <a:off x="6400800" y="2286000"/>
            <a:ext cx="2362200" cy="3048000"/>
          </a:xfrm>
          <a:prstGeom prst="rect">
            <a:avLst/>
          </a:prstGeom>
          <a:noFill/>
          <a:ln w="9525">
            <a:noFill/>
            <a:miter lim="800000"/>
            <a:headEnd/>
            <a:tailEnd/>
          </a:ln>
        </p:spPr>
        <p:txBody>
          <a:bodyPr anchor="ctr" anchorCtr="1"/>
          <a:lstStyle/>
          <a:p>
            <a:pPr algn="ctr"/>
            <a:r>
              <a:rPr lang="en-US" sz="2800" dirty="0">
                <a:latin typeface="Lucida Sans" pitchFamily="34" charset="0"/>
                <a:cs typeface="Times New Roman" pitchFamily="18" charset="0"/>
              </a:rPr>
              <a:t>Seeing himself becoming a dentist.</a:t>
            </a:r>
            <a:endParaRPr lang="en-US" altLang="en-US" sz="2800" b="1" u="sng" dirty="0">
              <a:latin typeface="Lucida Sans"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7772400" cy="762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100" i="1" dirty="0" smtClean="0">
                <a:latin typeface="Lucida Sans" pitchFamily="34" charset="0"/>
              </a:rPr>
              <a:t>Lessons In A Lunch Box presented to the</a:t>
            </a:r>
            <a:r>
              <a:rPr lang="en-US" sz="3100" dirty="0" smtClean="0">
                <a:latin typeface="Lucida Sans" pitchFamily="34" charset="0"/>
              </a:rPr>
              <a:t> Council of Dental School Deans</a:t>
            </a:r>
            <a:br>
              <a:rPr lang="en-US" sz="3100" dirty="0" smtClean="0">
                <a:latin typeface="Lucida Sans" pitchFamily="34" charset="0"/>
              </a:rPr>
            </a:br>
            <a:r>
              <a:rPr lang="en-US" sz="3100" dirty="0" smtClean="0">
                <a:latin typeface="Lucida Sans" pitchFamily="34" charset="0"/>
              </a:rPr>
              <a:t> </a:t>
            </a:r>
            <a:r>
              <a:rPr lang="en-US" dirty="0" smtClean="0"/>
              <a:t/>
            </a:r>
            <a:br>
              <a:rPr lang="en-US" dirty="0" smtClean="0"/>
            </a:br>
            <a:r>
              <a:rPr lang="en-US" sz="2700" dirty="0" smtClean="0">
                <a:hlinkClick r:id="rId2"/>
              </a:rPr>
              <a:t>3/31/08</a:t>
            </a:r>
            <a:r>
              <a:rPr lang="en-US" sz="2700" i="1" dirty="0" smtClean="0">
                <a:hlinkClick r:id="rId2"/>
              </a:rPr>
              <a:t> Dental School Leaders Show Enthusiastic Response for MCOHI's </a:t>
            </a:r>
            <a:br>
              <a:rPr lang="en-US" sz="2700" i="1" dirty="0" smtClean="0">
                <a:hlinkClick r:id="rId2"/>
              </a:rPr>
            </a:br>
            <a:r>
              <a:rPr lang="en-US" sz="2700" i="1" dirty="0" smtClean="0">
                <a:hlinkClick r:id="rId2"/>
              </a:rPr>
              <a:t>Innovative Approach </a:t>
            </a:r>
            <a:r>
              <a:rPr lang="en-US" sz="3100" i="1" dirty="0" smtClean="0"/>
              <a:t/>
            </a:r>
            <a:br>
              <a:rPr lang="en-US" sz="3100" i="1" dirty="0" smtClean="0"/>
            </a:br>
            <a:r>
              <a:rPr lang="en-US" dirty="0" smtClean="0"/>
              <a:t/>
            </a:r>
            <a:br>
              <a:rPr lang="en-US" dirty="0" smtClean="0"/>
            </a:br>
            <a:r>
              <a:rPr lang="en-US" dirty="0" smtClean="0"/>
              <a:t/>
            </a:r>
            <a:br>
              <a:rPr lang="en-US" dirty="0" smtClean="0"/>
            </a:br>
            <a:r>
              <a:rPr lang="en-US" sz="3100" i="1" dirty="0" smtClean="0"/>
              <a:t/>
            </a:r>
            <a:br>
              <a:rPr lang="en-US" sz="3100" i="1" dirty="0" smtClean="0"/>
            </a:br>
            <a:r>
              <a:rPr lang="en-US" sz="3600" i="1" dirty="0" smtClean="0"/>
              <a:t/>
            </a:r>
            <a:br>
              <a:rPr lang="en-US" sz="3600" i="1" dirty="0" smtClean="0"/>
            </a:br>
            <a:r>
              <a:rPr lang="en-US" sz="3600" i="1" dirty="0" smtClean="0"/>
              <a:t> </a:t>
            </a:r>
            <a:endParaRPr lang="en-US" dirty="0"/>
          </a:p>
        </p:txBody>
      </p:sp>
      <p:sp>
        <p:nvSpPr>
          <p:cNvPr id="6" name="Rectangle 5"/>
          <p:cNvSpPr/>
          <p:nvPr/>
        </p:nvSpPr>
        <p:spPr>
          <a:xfrm>
            <a:off x="838200" y="2057400"/>
            <a:ext cx="7315200" cy="4308872"/>
          </a:xfrm>
          <a:prstGeom prst="rect">
            <a:avLst/>
          </a:prstGeom>
        </p:spPr>
        <p:txBody>
          <a:bodyPr wrap="square">
            <a:spAutoFit/>
          </a:bodyPr>
          <a:lstStyle/>
          <a:p>
            <a:r>
              <a:rPr lang="en-US" dirty="0" smtClean="0"/>
              <a:t> </a:t>
            </a:r>
          </a:p>
          <a:p>
            <a:endParaRPr lang="en-US" dirty="0" smtClean="0">
              <a:latin typeface="+mj-lt"/>
            </a:endParaRPr>
          </a:p>
          <a:p>
            <a:pPr algn="just"/>
            <a:endParaRPr lang="en-US" dirty="0" smtClean="0">
              <a:latin typeface="+mj-lt"/>
            </a:endParaRPr>
          </a:p>
          <a:p>
            <a:pPr algn="just"/>
            <a:endParaRPr lang="en-US" sz="2000" dirty="0" smtClean="0">
              <a:latin typeface="Lucida Sans" pitchFamily="34" charset="0"/>
            </a:endParaRPr>
          </a:p>
          <a:p>
            <a:pPr algn="just"/>
            <a:endParaRPr lang="en-US" sz="2000" dirty="0" smtClean="0">
              <a:latin typeface="Lucida Sans" pitchFamily="34" charset="0"/>
            </a:endParaRPr>
          </a:p>
          <a:p>
            <a:pPr algn="just"/>
            <a:endParaRPr lang="en-US" sz="2000" dirty="0" smtClean="0">
              <a:latin typeface="Lucida Sans" pitchFamily="34" charset="0"/>
            </a:endParaRPr>
          </a:p>
          <a:p>
            <a:pPr algn="just"/>
            <a:r>
              <a:rPr lang="en-US" sz="2000" dirty="0" smtClean="0">
                <a:latin typeface="Lucida Sans" pitchFamily="34" charset="0"/>
              </a:rPr>
              <a:t>The “Lessons In A Lunch Box: Healthy Teeth Essentials” program received applause from the American Dental Education Association’s Council of Dental School Deans on Saturday, March 29th in Dallas, Texas. By the end of the presentation over half (~33) of the deans had completed the preliminary registration forms necessary to introduce the initiative to their dental students and a community Title One elementary school.</a:t>
            </a:r>
            <a:endParaRPr lang="en-US" sz="2000" dirty="0">
              <a:latin typeface="Lucida Sans" pitchFamily="34" charset="0"/>
            </a:endParaRPr>
          </a:p>
        </p:txBody>
      </p:sp>
      <p:sp>
        <p:nvSpPr>
          <p:cNvPr id="5" name="Rectangle 4"/>
          <p:cNvSpPr/>
          <p:nvPr/>
        </p:nvSpPr>
        <p:spPr>
          <a:xfrm>
            <a:off x="2971800" y="304800"/>
            <a:ext cx="3352800" cy="646331"/>
          </a:xfrm>
          <a:prstGeom prst="rect">
            <a:avLst/>
          </a:prstGeom>
        </p:spPr>
        <p:txBody>
          <a:bodyPr wrap="square">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 March 2008</a:t>
            </a:r>
            <a:endParaRPr lang="en-US" sz="3600" dirty="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DSCF0247.JPG"/>
          <p:cNvPicPr>
            <a:picLocks noChangeAspect="1"/>
          </p:cNvPicPr>
          <p:nvPr/>
        </p:nvPicPr>
        <p:blipFill>
          <a:blip r:embed="rId2" cstate="print"/>
          <a:srcRect/>
          <a:stretch>
            <a:fillRect/>
          </a:stretch>
        </p:blipFill>
        <p:spPr bwMode="auto">
          <a:xfrm>
            <a:off x="838200" y="457200"/>
            <a:ext cx="7543800" cy="4994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0" y="6172200"/>
            <a:ext cx="91440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300" name="Rectangle 4"/>
          <p:cNvSpPr>
            <a:spLocks noChangeArrowheads="1"/>
          </p:cNvSpPr>
          <p:nvPr/>
        </p:nvSpPr>
        <p:spPr bwMode="auto">
          <a:xfrm>
            <a:off x="0" y="5715000"/>
            <a:ext cx="9144000" cy="830997"/>
          </a:xfrm>
          <a:prstGeom prst="rect">
            <a:avLst/>
          </a:prstGeom>
          <a:noFill/>
          <a:ln w="9525">
            <a:noFill/>
            <a:miter lim="800000"/>
            <a:headEnd/>
            <a:tailEnd/>
          </a:ln>
        </p:spPr>
        <p:txBody>
          <a:bodyPr wrap="square">
            <a:spAutoFit/>
          </a:bodyPr>
          <a:lstStyle/>
          <a:p>
            <a:pPr algn="ctr"/>
            <a:r>
              <a:rPr lang="en-US" altLang="en-US" sz="2400" dirty="0">
                <a:latin typeface="+mj-lt"/>
              </a:rPr>
              <a:t>Dr. Mike Reid, Dean, University of Missouri Kansas City </a:t>
            </a:r>
          </a:p>
          <a:p>
            <a:pPr algn="ctr"/>
            <a:r>
              <a:rPr lang="en-US" altLang="en-US" sz="2400" dirty="0">
                <a:latin typeface="+mj-lt"/>
              </a:rPr>
              <a:t>School of Dentistry</a:t>
            </a:r>
            <a:endParaRPr lang="en-US" sz="2400" dirty="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t> </a:t>
            </a:r>
            <a:r>
              <a:rPr lang="en-US"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September</a:t>
            </a:r>
            <a:r>
              <a:rPr lang="en-US" sz="28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1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2008 </a:t>
            </a:r>
            <a:r>
              <a:rPr lang="en-US" sz="2800" u="sng" dirty="0" smtClean="0">
                <a:hlinkClick r:id="rId2"/>
              </a:rPr>
              <a:t/>
            </a:r>
            <a:br>
              <a:rPr lang="en-US" sz="2800" u="sng" dirty="0" smtClean="0">
                <a:hlinkClick r:id="rId2"/>
              </a:rPr>
            </a:br>
            <a:r>
              <a:rPr lang="en-US" sz="2800" dirty="0" smtClean="0">
                <a:hlinkClick r:id="rId2"/>
              </a:rPr>
              <a:t/>
            </a:r>
            <a:br>
              <a:rPr lang="en-US" sz="2800" dirty="0" smtClean="0">
                <a:hlinkClick r:id="rId2"/>
              </a:rPr>
            </a:br>
            <a:r>
              <a:rPr lang="en-US" sz="2800" dirty="0" smtClean="0">
                <a:hlinkClick r:id="rId2"/>
              </a:rPr>
              <a:t>9/11/08 </a:t>
            </a:r>
            <a:r>
              <a:rPr lang="en-US" sz="2800" i="1" dirty="0" smtClean="0">
                <a:hlinkClick r:id="rId2"/>
              </a:rPr>
              <a:t>Lessons in a Lunch Box Program Introduced Nationally</a:t>
            </a:r>
            <a:endParaRPr lang="en-US" sz="2800" i="1" dirty="0"/>
          </a:p>
        </p:txBody>
      </p:sp>
      <p:sp>
        <p:nvSpPr>
          <p:cNvPr id="3" name="Content Placeholder 2"/>
          <p:cNvSpPr>
            <a:spLocks noGrp="1"/>
          </p:cNvSpPr>
          <p:nvPr>
            <p:ph idx="1"/>
          </p:nvPr>
        </p:nvSpPr>
        <p:spPr>
          <a:xfrm>
            <a:off x="457200" y="2133600"/>
            <a:ext cx="8229600" cy="4175760"/>
          </a:xfrm>
        </p:spPr>
        <p:txBody>
          <a:bodyPr>
            <a:normAutofit fontScale="92500" lnSpcReduction="10000"/>
          </a:bodyPr>
          <a:lstStyle/>
          <a:p>
            <a:pPr>
              <a:buNone/>
            </a:pPr>
            <a:endParaRPr lang="en-US" sz="1800" dirty="0" smtClean="0">
              <a:latin typeface="+mj-lt"/>
            </a:endParaRPr>
          </a:p>
          <a:p>
            <a:pPr>
              <a:buNone/>
            </a:pPr>
            <a:endParaRPr lang="en-US" sz="1800" dirty="0" smtClean="0">
              <a:latin typeface="+mj-lt"/>
            </a:endParaRPr>
          </a:p>
          <a:p>
            <a:pPr>
              <a:buNone/>
            </a:pPr>
            <a:endParaRPr lang="en-US" sz="1800" dirty="0" smtClean="0">
              <a:latin typeface="+mj-lt"/>
            </a:endParaRPr>
          </a:p>
          <a:p>
            <a:pPr>
              <a:buNone/>
            </a:pPr>
            <a:endParaRPr lang="en-US" sz="1800" dirty="0" smtClean="0">
              <a:latin typeface="+mj-lt"/>
            </a:endParaRPr>
          </a:p>
          <a:p>
            <a:pPr>
              <a:buNone/>
            </a:pPr>
            <a:endParaRPr lang="en-US" sz="1800" dirty="0" smtClean="0">
              <a:latin typeface="+mj-lt"/>
            </a:endParaRPr>
          </a:p>
          <a:p>
            <a:pPr>
              <a:buNone/>
            </a:pPr>
            <a:endParaRPr lang="en-US" sz="1800" dirty="0" smtClean="0">
              <a:latin typeface="+mj-lt"/>
            </a:endParaRPr>
          </a:p>
          <a:p>
            <a:pPr>
              <a:buNone/>
            </a:pPr>
            <a:endParaRPr lang="en-US" sz="1800" dirty="0" smtClean="0">
              <a:latin typeface="+mj-lt"/>
            </a:endParaRPr>
          </a:p>
          <a:p>
            <a:pPr>
              <a:buNone/>
            </a:pPr>
            <a:endParaRPr lang="en-US" sz="1800" dirty="0" smtClean="0">
              <a:latin typeface="+mj-lt"/>
            </a:endParaRPr>
          </a:p>
          <a:p>
            <a:pPr>
              <a:buNone/>
            </a:pPr>
            <a:endParaRPr lang="en-US" sz="1800" dirty="0" smtClean="0">
              <a:latin typeface="+mj-lt"/>
            </a:endParaRPr>
          </a:p>
          <a:p>
            <a:pPr>
              <a:buNone/>
            </a:pPr>
            <a:r>
              <a:rPr lang="en-US" sz="1800" b="1" dirty="0" smtClean="0">
                <a:latin typeface="Lucida Sans" pitchFamily="34" charset="0"/>
              </a:rPr>
              <a:t>“The Maryland Children’s Oral Health Institute reported that the </a:t>
            </a:r>
          </a:p>
          <a:p>
            <a:pPr>
              <a:buNone/>
            </a:pPr>
            <a:r>
              <a:rPr lang="en-US" sz="1800" b="1" i="1" dirty="0" smtClean="0">
                <a:latin typeface="Lucida Sans" pitchFamily="34" charset="0"/>
              </a:rPr>
              <a:t>Lessons In A Lunch Box: Healthy Teeth Essentials &amp; Facts About </a:t>
            </a:r>
          </a:p>
          <a:p>
            <a:pPr>
              <a:buNone/>
            </a:pPr>
            <a:r>
              <a:rPr lang="en-US" sz="1800" b="1" i="1" dirty="0" smtClean="0">
                <a:latin typeface="Lucida Sans" pitchFamily="34" charset="0"/>
              </a:rPr>
              <a:t>Snacks™ </a:t>
            </a:r>
            <a:r>
              <a:rPr lang="en-US" sz="1800" b="1" dirty="0" smtClean="0">
                <a:latin typeface="Lucida Sans" pitchFamily="34" charset="0"/>
              </a:rPr>
              <a:t>program had officially gone national  when  the first </a:t>
            </a:r>
          </a:p>
          <a:p>
            <a:pPr>
              <a:buNone/>
            </a:pPr>
            <a:r>
              <a:rPr lang="en-US" sz="1800" b="1" dirty="0" smtClean="0">
                <a:latin typeface="Lucida Sans" pitchFamily="34" charset="0"/>
              </a:rPr>
              <a:t>shipment of lunch boxes left Maryland in route to Clinton</a:t>
            </a:r>
          </a:p>
          <a:p>
            <a:pPr>
              <a:buNone/>
            </a:pPr>
            <a:r>
              <a:rPr lang="en-US" sz="1800" b="1" dirty="0" smtClean="0">
                <a:latin typeface="Lucida Sans" pitchFamily="34" charset="0"/>
              </a:rPr>
              <a:t> Elementary School in Lincoln, Nebraska.”</a:t>
            </a:r>
            <a:endParaRPr lang="en-US" sz="1800" b="1" dirty="0">
              <a:latin typeface="Lucida Sans" pitchFamily="34" charset="0"/>
            </a:endParaRPr>
          </a:p>
        </p:txBody>
      </p:sp>
      <p:pic>
        <p:nvPicPr>
          <p:cNvPr id="69638" name="Picture 6" descr="http://www.enchantedlearning.com/usa/states/nebraska/map.GIF"/>
          <p:cNvPicPr>
            <a:picLocks noChangeAspect="1" noChangeArrowheads="1"/>
          </p:cNvPicPr>
          <p:nvPr/>
        </p:nvPicPr>
        <p:blipFill>
          <a:blip r:embed="rId3" cstate="print"/>
          <a:srcRect/>
          <a:stretch>
            <a:fillRect/>
          </a:stretch>
        </p:blipFill>
        <p:spPr bwMode="auto">
          <a:xfrm>
            <a:off x="2514600" y="2362200"/>
            <a:ext cx="4061140" cy="203835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09600"/>
          </a:xfrm>
        </p:spPr>
        <p:txBody>
          <a:bodyPr>
            <a:normAutofit fontScale="90000"/>
          </a:bodyPr>
          <a:lstStyle/>
          <a:p>
            <a:pPr algn="l"/>
            <a:r>
              <a:rPr lang="en-US" sz="2700" dirty="0" smtClean="0">
                <a:solidFill>
                  <a:schemeClr val="tx1"/>
                </a:solidFill>
              </a:rPr>
              <a:t/>
            </a:r>
            <a:br>
              <a:rPr lang="en-US" sz="2700" dirty="0" smtClean="0">
                <a:solidFill>
                  <a:schemeClr val="tx1"/>
                </a:solidFill>
              </a:rPr>
            </a:br>
            <a:r>
              <a:rPr lang="en-US" sz="2700" dirty="0" smtClean="0">
                <a:solidFill>
                  <a:schemeClr val="tx1"/>
                </a:solidFill>
              </a:rPr>
              <a:t/>
            </a:r>
            <a:br>
              <a:rPr lang="en-US" sz="2700" dirty="0" smtClean="0">
                <a:solidFill>
                  <a:schemeClr val="tx1"/>
                </a:solidFill>
              </a:rPr>
            </a:br>
            <a:r>
              <a:rPr lang="en-US" sz="2700" dirty="0" smtClean="0">
                <a:solidFill>
                  <a:schemeClr val="tx1"/>
                </a:solidFill>
              </a:rPr>
              <a:t>II.	How has the DTA Foundation funding made 	a difference in the </a:t>
            </a:r>
            <a:r>
              <a:rPr lang="en-US" sz="2700" i="1" dirty="0" smtClean="0">
                <a:solidFill>
                  <a:schemeClr val="tx1"/>
                </a:solidFill>
              </a:rPr>
              <a:t>Lessons In A Lunch Box 	</a:t>
            </a:r>
            <a:r>
              <a:rPr lang="en-US" sz="2700" dirty="0" smtClean="0">
                <a:solidFill>
                  <a:schemeClr val="tx1"/>
                </a:solidFill>
              </a:rPr>
              <a:t>program?</a:t>
            </a:r>
            <a:r>
              <a:rPr lang="en-US" dirty="0" smtClean="0"/>
              <a:t/>
            </a:r>
            <a:br>
              <a:rPr lang="en-US" dirty="0" smtClean="0"/>
            </a:br>
            <a:endParaRPr lang="en-US" dirty="0"/>
          </a:p>
        </p:txBody>
      </p:sp>
      <p:pic>
        <p:nvPicPr>
          <p:cNvPr id="7" name="Picture 6" descr="https://encrypted-tbn2.gstatic.com/images?q=tbn:ANd9GcRgTvPp7Z4jr1yPeCPIrabhfpfeYpvzopZsWW9Ondu1jHHVSoew"/>
          <p:cNvPicPr/>
          <p:nvPr/>
        </p:nvPicPr>
        <p:blipFill>
          <a:blip r:embed="rId2" cstate="print"/>
          <a:srcRect/>
          <a:stretch>
            <a:fillRect/>
          </a:stretch>
        </p:blipFill>
        <p:spPr bwMode="auto">
          <a:xfrm>
            <a:off x="5867400" y="1905000"/>
            <a:ext cx="1828800" cy="4038600"/>
          </a:xfrm>
          <a:prstGeom prst="rect">
            <a:avLst/>
          </a:prstGeom>
          <a:noFill/>
          <a:ln w="9525">
            <a:noFill/>
            <a:miter lim="800000"/>
            <a:headEnd/>
            <a:tailEnd/>
          </a:ln>
        </p:spPr>
      </p:pic>
      <p:pic>
        <p:nvPicPr>
          <p:cNvPr id="8" name="Picture 7" descr="http://customersrock.files.wordpress.com/2008/02/hearts-and-hands.jpg"/>
          <p:cNvPicPr/>
          <p:nvPr/>
        </p:nvPicPr>
        <p:blipFill>
          <a:blip r:embed="rId3" cstate="print"/>
          <a:srcRect/>
          <a:stretch>
            <a:fillRect/>
          </a:stretch>
        </p:blipFill>
        <p:spPr bwMode="auto">
          <a:xfrm>
            <a:off x="1524000" y="2362200"/>
            <a:ext cx="3886200" cy="3124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4" name="Picture 22"/>
          <p:cNvPicPr>
            <a:picLocks noChangeAspect="1" noChangeArrowheads="1"/>
          </p:cNvPicPr>
          <p:nvPr/>
        </p:nvPicPr>
        <p:blipFill>
          <a:blip r:embed="rId2" cstate="print"/>
          <a:srcRect/>
          <a:stretch>
            <a:fillRect/>
          </a:stretch>
        </p:blipFill>
        <p:spPr bwMode="auto">
          <a:xfrm>
            <a:off x="2667000" y="1524000"/>
            <a:ext cx="3657600" cy="2729552"/>
          </a:xfrm>
          <a:prstGeom prst="rect">
            <a:avLst/>
          </a:prstGeom>
          <a:ln w="228600" cap="sq" cmpd="thickThin">
            <a:solidFill>
              <a:srgbClr val="000000"/>
            </a:solidFill>
            <a:prstDash val="solid"/>
            <a:miter lim="800000"/>
          </a:ln>
          <a:effectLst>
            <a:innerShdw blurRad="76200">
              <a:srgbClr val="000000"/>
            </a:innerShdw>
          </a:effectLst>
        </p:spPr>
      </p:pic>
      <p:sp>
        <p:nvSpPr>
          <p:cNvPr id="7" name="TextBox 3"/>
          <p:cNvSpPr txBox="1">
            <a:spLocks noGrp="1" noChangeArrowheads="1"/>
          </p:cNvSpPr>
          <p:nvPr>
            <p:ph idx="1"/>
          </p:nvPr>
        </p:nvSpPr>
        <p:spPr bwMode="auto">
          <a:xfrm>
            <a:off x="2286000" y="4648200"/>
            <a:ext cx="4191000" cy="923330"/>
          </a:xfrm>
          <a:prstGeom prst="rect">
            <a:avLst/>
          </a:prstGeom>
          <a:noFill/>
          <a:ln w="9525">
            <a:noFill/>
            <a:miter lim="800000"/>
            <a:headEnd/>
            <a:tailEnd/>
          </a:ln>
        </p:spPr>
        <p:txBody>
          <a:bodyPr wrap="square">
            <a:spAutoFit/>
          </a:bodyPr>
          <a:lstStyle/>
          <a:p>
            <a:pPr algn="ctr">
              <a:buNone/>
            </a:pPr>
            <a:r>
              <a:rPr lang="en-US" sz="5400" b="1" dirty="0" smtClean="0">
                <a:latin typeface="Lucida Sans" pitchFamily="34" charset="0"/>
              </a:rPr>
              <a:t>Presents!</a:t>
            </a:r>
            <a:endParaRPr lang="en-US" sz="5400" b="1" dirty="0">
              <a:latin typeface="Lucida Sans"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$25,000 awarded to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t> </a:t>
            </a:r>
            <a:r>
              <a:rPr lang="en-US"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Children’s Oral Health Institute in 2007 by the </a:t>
            </a: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p>
        </p:txBody>
      </p:sp>
      <p:pic>
        <p:nvPicPr>
          <p:cNvPr id="6" name="Content Placeholder 5" descr="https://www.dentaltradealliance.org/images/dta_images/dtaf_vector_id_color.jpg"/>
          <p:cNvPicPr>
            <a:picLocks noGrp="1"/>
          </p:cNvPicPr>
          <p:nvPr>
            <p:ph idx="1"/>
          </p:nvPr>
        </p:nvPicPr>
        <p:blipFill>
          <a:blip r:embed="rId3" cstate="print"/>
          <a:srcRect/>
          <a:stretch>
            <a:fillRect/>
          </a:stretch>
        </p:blipFill>
        <p:spPr bwMode="auto">
          <a:xfrm>
            <a:off x="5867400" y="1447800"/>
            <a:ext cx="1066800" cy="5334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43000" y="2209800"/>
            <a:ext cx="7315200" cy="4247317"/>
          </a:xfrm>
          <a:prstGeom prst="rect">
            <a:avLst/>
          </a:prstGeom>
        </p:spPr>
        <p:txBody>
          <a:bodyPr wrap="square">
            <a:spAutoFit/>
          </a:bodyPr>
          <a:lstStyle/>
          <a:p>
            <a:pPr algn="just">
              <a:buFont typeface="Wingdings" pitchFamily="2" charset="2"/>
              <a:buChar char="Ø"/>
            </a:pPr>
            <a:endParaRPr lang="en-US" dirty="0" smtClean="0">
              <a:latin typeface="Lucida Sans" pitchFamily="34" charset="0"/>
            </a:endParaRPr>
          </a:p>
          <a:p>
            <a:pPr marL="342900" indent="-342900" algn="just"/>
            <a:r>
              <a:rPr lang="en-US" dirty="0" smtClean="0">
                <a:latin typeface="Lucida Sans" pitchFamily="34" charset="0"/>
              </a:rPr>
              <a:t> 1)  </a:t>
            </a:r>
            <a:r>
              <a:rPr lang="en-US" u="sng" dirty="0" smtClean="0">
                <a:latin typeface="Lucida Sans" pitchFamily="34" charset="0"/>
              </a:rPr>
              <a:t>Paid for the first 5,000 </a:t>
            </a:r>
            <a:r>
              <a:rPr lang="en-US" dirty="0" smtClean="0">
                <a:latin typeface="Lucida Sans" pitchFamily="34" charset="0"/>
              </a:rPr>
              <a:t>lunch boxes and dental carrot cases.</a:t>
            </a:r>
          </a:p>
          <a:p>
            <a:pPr marL="342900" indent="-342900" algn="just"/>
            <a:r>
              <a:rPr lang="en-US" dirty="0" smtClean="0">
                <a:latin typeface="Lucida Sans" pitchFamily="34" charset="0"/>
              </a:rPr>
              <a:t>      The acquisition of these finances also contributed the</a:t>
            </a:r>
          </a:p>
          <a:p>
            <a:pPr marL="342900" indent="-342900" algn="just"/>
            <a:r>
              <a:rPr lang="en-US" dirty="0" smtClean="0">
                <a:latin typeface="Lucida Sans" pitchFamily="34" charset="0"/>
              </a:rPr>
              <a:t>      second and third 5,000 piece orders placed in 2009</a:t>
            </a:r>
          </a:p>
          <a:p>
            <a:pPr algn="just"/>
            <a:r>
              <a:rPr lang="en-US" dirty="0" smtClean="0">
                <a:latin typeface="Lucida Sans" pitchFamily="34" charset="0"/>
              </a:rPr>
              <a:t>       and 2011.</a:t>
            </a:r>
          </a:p>
          <a:p>
            <a:pPr algn="just">
              <a:buFont typeface="Wingdings" pitchFamily="2" charset="2"/>
              <a:buChar char="Ø"/>
            </a:pPr>
            <a:endParaRPr lang="en-US" dirty="0" smtClean="0">
              <a:latin typeface="Lucida Sans" pitchFamily="34" charset="0"/>
            </a:endParaRPr>
          </a:p>
          <a:p>
            <a:pPr marL="342900" indent="-342900" algn="just"/>
            <a:r>
              <a:rPr lang="en-US" dirty="0" smtClean="0">
                <a:latin typeface="Lucida Sans" pitchFamily="34" charset="0"/>
              </a:rPr>
              <a:t> 2)   The grant award </a:t>
            </a:r>
            <a:r>
              <a:rPr lang="en-US" u="sng" dirty="0" smtClean="0">
                <a:latin typeface="Lucida Sans" pitchFamily="34" charset="0"/>
              </a:rPr>
              <a:t>encouraged others </a:t>
            </a:r>
            <a:r>
              <a:rPr lang="en-US" dirty="0" smtClean="0">
                <a:latin typeface="Lucida Sans" pitchFamily="34" charset="0"/>
              </a:rPr>
              <a:t>corporations and</a:t>
            </a:r>
          </a:p>
          <a:p>
            <a:pPr algn="just"/>
            <a:r>
              <a:rPr lang="en-US" dirty="0" smtClean="0">
                <a:latin typeface="Lucida Sans" pitchFamily="34" charset="0"/>
              </a:rPr>
              <a:t>       organization to support the </a:t>
            </a:r>
            <a:r>
              <a:rPr lang="en-US" i="1" dirty="0" smtClean="0">
                <a:latin typeface="Lucida Sans" pitchFamily="34" charset="0"/>
              </a:rPr>
              <a:t>Lessons In A Lunch Box </a:t>
            </a:r>
          </a:p>
          <a:p>
            <a:pPr algn="just"/>
            <a:r>
              <a:rPr lang="en-US" i="1" dirty="0" smtClean="0">
                <a:latin typeface="Lucida Sans" pitchFamily="34" charset="0"/>
              </a:rPr>
              <a:t>       </a:t>
            </a:r>
            <a:r>
              <a:rPr lang="en-US" dirty="0" smtClean="0">
                <a:latin typeface="Lucida Sans" pitchFamily="34" charset="0"/>
              </a:rPr>
              <a:t>program.</a:t>
            </a:r>
          </a:p>
          <a:p>
            <a:pPr algn="just">
              <a:buFont typeface="Wingdings" pitchFamily="2" charset="2"/>
              <a:buChar char="Ø"/>
            </a:pPr>
            <a:endParaRPr lang="en-US" dirty="0" smtClean="0">
              <a:latin typeface="Lucida Sans" pitchFamily="34" charset="0"/>
            </a:endParaRPr>
          </a:p>
          <a:p>
            <a:pPr algn="just"/>
            <a:r>
              <a:rPr lang="en-US" dirty="0" smtClean="0">
                <a:latin typeface="Lucida Sans" pitchFamily="34" charset="0"/>
              </a:rPr>
              <a:t>3)   It has helped use to </a:t>
            </a:r>
            <a:r>
              <a:rPr lang="en-US" u="sng" dirty="0" smtClean="0">
                <a:latin typeface="Lucida Sans" pitchFamily="34" charset="0"/>
              </a:rPr>
              <a:t>improve the lesson plan guide</a:t>
            </a:r>
            <a:r>
              <a:rPr lang="en-US" dirty="0" smtClean="0">
                <a:latin typeface="Lucida Sans" pitchFamily="34" charset="0"/>
              </a:rPr>
              <a:t> and </a:t>
            </a:r>
          </a:p>
          <a:p>
            <a:pPr algn="just"/>
            <a:r>
              <a:rPr lang="en-US" dirty="0" smtClean="0">
                <a:latin typeface="Lucida Sans" pitchFamily="34" charset="0"/>
              </a:rPr>
              <a:t>      transform it into a more comprehensive document. </a:t>
            </a:r>
          </a:p>
          <a:p>
            <a:endParaRPr lang="en-US" dirty="0" smtClean="0">
              <a:latin typeface="Lucida Sans" pitchFamily="34" charset="0"/>
            </a:endParaRPr>
          </a:p>
          <a:p>
            <a:r>
              <a:rPr lang="en-US" dirty="0" smtClean="0">
                <a:latin typeface="Lucida Sans" pitchFamily="34" charset="0"/>
              </a:rPr>
              <a:t>			    -more-</a:t>
            </a:r>
          </a:p>
          <a:p>
            <a:endParaRPr lang="en-US" dirty="0" smtClean="0">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DA Foundation: Give Kids a Smile—Grantee"/>
          <p:cNvPicPr>
            <a:picLocks noChangeAspect="1" noChangeArrowheads="1"/>
          </p:cNvPicPr>
          <p:nvPr/>
        </p:nvPicPr>
        <p:blipFill>
          <a:blip r:embed="rId2" cstate="print"/>
          <a:srcRect/>
          <a:stretch>
            <a:fillRect/>
          </a:stretch>
        </p:blipFill>
        <p:spPr bwMode="auto">
          <a:xfrm>
            <a:off x="838200" y="1219200"/>
            <a:ext cx="1162050" cy="1392868"/>
          </a:xfrm>
          <a:prstGeom prst="rect">
            <a:avLst/>
          </a:prstGeom>
          <a:noFill/>
        </p:spPr>
      </p:pic>
      <p:pic>
        <p:nvPicPr>
          <p:cNvPr id="76804" name="Picture 4" descr="Dental EZ Group"/>
          <p:cNvPicPr>
            <a:picLocks noChangeAspect="1" noChangeArrowheads="1"/>
          </p:cNvPicPr>
          <p:nvPr/>
        </p:nvPicPr>
        <p:blipFill>
          <a:blip r:embed="rId3" cstate="print"/>
          <a:srcRect/>
          <a:stretch>
            <a:fillRect/>
          </a:stretch>
        </p:blipFill>
        <p:spPr bwMode="auto">
          <a:xfrm>
            <a:off x="2209800" y="1219200"/>
            <a:ext cx="1828800" cy="736376"/>
          </a:xfrm>
          <a:prstGeom prst="rect">
            <a:avLst/>
          </a:prstGeom>
          <a:noFill/>
        </p:spPr>
      </p:pic>
      <p:pic>
        <p:nvPicPr>
          <p:cNvPr id="76806" name="Picture 6" descr="Doctor of Dentistry"/>
          <p:cNvPicPr>
            <a:picLocks noChangeAspect="1" noChangeArrowheads="1"/>
          </p:cNvPicPr>
          <p:nvPr/>
        </p:nvPicPr>
        <p:blipFill>
          <a:blip r:embed="rId4" cstate="print"/>
          <a:srcRect/>
          <a:stretch>
            <a:fillRect/>
          </a:stretch>
        </p:blipFill>
        <p:spPr bwMode="auto">
          <a:xfrm>
            <a:off x="2133600" y="1981200"/>
            <a:ext cx="2343150" cy="647700"/>
          </a:xfrm>
          <a:prstGeom prst="rect">
            <a:avLst/>
          </a:prstGeom>
          <a:noFill/>
        </p:spPr>
      </p:pic>
      <p:pic>
        <p:nvPicPr>
          <p:cNvPr id="76810" name="Picture 10" descr="ADHA Institute for Oral Health"/>
          <p:cNvPicPr>
            <a:picLocks noChangeAspect="1" noChangeArrowheads="1"/>
          </p:cNvPicPr>
          <p:nvPr/>
        </p:nvPicPr>
        <p:blipFill>
          <a:blip r:embed="rId5" cstate="print"/>
          <a:srcRect/>
          <a:stretch>
            <a:fillRect/>
          </a:stretch>
        </p:blipFill>
        <p:spPr bwMode="auto">
          <a:xfrm>
            <a:off x="4267200" y="1219200"/>
            <a:ext cx="1524000" cy="729575"/>
          </a:xfrm>
          <a:prstGeom prst="rect">
            <a:avLst/>
          </a:prstGeom>
          <a:noFill/>
        </p:spPr>
      </p:pic>
      <p:pic>
        <p:nvPicPr>
          <p:cNvPr id="76812" name="Picture 12" descr="DentaQuest Foundation"/>
          <p:cNvPicPr>
            <a:picLocks noChangeAspect="1" noChangeArrowheads="1"/>
          </p:cNvPicPr>
          <p:nvPr/>
        </p:nvPicPr>
        <p:blipFill>
          <a:blip r:embed="rId6" cstate="print"/>
          <a:srcRect/>
          <a:stretch>
            <a:fillRect/>
          </a:stretch>
        </p:blipFill>
        <p:spPr bwMode="auto">
          <a:xfrm>
            <a:off x="4648200" y="2057400"/>
            <a:ext cx="2343150" cy="485775"/>
          </a:xfrm>
          <a:prstGeom prst="rect">
            <a:avLst/>
          </a:prstGeom>
          <a:noFill/>
        </p:spPr>
      </p:pic>
      <p:pic>
        <p:nvPicPr>
          <p:cNvPr id="76814" name="Picture 14" descr="City of Baltimore"/>
          <p:cNvPicPr>
            <a:picLocks noChangeAspect="1" noChangeArrowheads="1"/>
          </p:cNvPicPr>
          <p:nvPr/>
        </p:nvPicPr>
        <p:blipFill>
          <a:blip r:embed="rId7" cstate="print"/>
          <a:srcRect/>
          <a:stretch>
            <a:fillRect/>
          </a:stretch>
        </p:blipFill>
        <p:spPr bwMode="auto">
          <a:xfrm>
            <a:off x="762000" y="2819400"/>
            <a:ext cx="1381125" cy="1295400"/>
          </a:xfrm>
          <a:prstGeom prst="rect">
            <a:avLst/>
          </a:prstGeom>
          <a:noFill/>
        </p:spPr>
      </p:pic>
      <p:pic>
        <p:nvPicPr>
          <p:cNvPr id="76816" name="Picture 16" descr="Boxed Out Graphx"/>
          <p:cNvPicPr>
            <a:picLocks noChangeAspect="1" noChangeArrowheads="1"/>
          </p:cNvPicPr>
          <p:nvPr/>
        </p:nvPicPr>
        <p:blipFill>
          <a:blip r:embed="rId8" cstate="print"/>
          <a:srcRect/>
          <a:stretch>
            <a:fillRect/>
          </a:stretch>
        </p:blipFill>
        <p:spPr bwMode="auto">
          <a:xfrm>
            <a:off x="5943600" y="1219200"/>
            <a:ext cx="1676400" cy="802533"/>
          </a:xfrm>
          <a:prstGeom prst="rect">
            <a:avLst/>
          </a:prstGeom>
          <a:noFill/>
        </p:spPr>
      </p:pic>
      <p:pic>
        <p:nvPicPr>
          <p:cNvPr id="76818" name="Picture 18" descr="GUM"/>
          <p:cNvPicPr>
            <a:picLocks noChangeAspect="1" noChangeArrowheads="1"/>
          </p:cNvPicPr>
          <p:nvPr/>
        </p:nvPicPr>
        <p:blipFill>
          <a:blip r:embed="rId9" cstate="print"/>
          <a:srcRect/>
          <a:stretch>
            <a:fillRect/>
          </a:stretch>
        </p:blipFill>
        <p:spPr bwMode="auto">
          <a:xfrm>
            <a:off x="7086600" y="2133600"/>
            <a:ext cx="1533525" cy="533400"/>
          </a:xfrm>
          <a:prstGeom prst="rect">
            <a:avLst/>
          </a:prstGeom>
          <a:noFill/>
        </p:spPr>
      </p:pic>
      <p:pic>
        <p:nvPicPr>
          <p:cNvPr id="76820" name="Picture 20" descr="Henry Schein Dental"/>
          <p:cNvPicPr>
            <a:picLocks noChangeAspect="1" noChangeArrowheads="1"/>
          </p:cNvPicPr>
          <p:nvPr/>
        </p:nvPicPr>
        <p:blipFill>
          <a:blip r:embed="rId10" cstate="print"/>
          <a:srcRect/>
          <a:stretch>
            <a:fillRect/>
          </a:stretch>
        </p:blipFill>
        <p:spPr bwMode="auto">
          <a:xfrm>
            <a:off x="2209800" y="2667000"/>
            <a:ext cx="2343150" cy="647700"/>
          </a:xfrm>
          <a:prstGeom prst="rect">
            <a:avLst/>
          </a:prstGeom>
          <a:noFill/>
        </p:spPr>
      </p:pic>
      <p:pic>
        <p:nvPicPr>
          <p:cNvPr id="76822" name="Picture 22" descr="Brushtime Products, Inc."/>
          <p:cNvPicPr>
            <a:picLocks noChangeAspect="1" noChangeArrowheads="1"/>
          </p:cNvPicPr>
          <p:nvPr/>
        </p:nvPicPr>
        <p:blipFill>
          <a:blip r:embed="rId11" cstate="print"/>
          <a:srcRect/>
          <a:stretch>
            <a:fillRect/>
          </a:stretch>
        </p:blipFill>
        <p:spPr bwMode="auto">
          <a:xfrm>
            <a:off x="4648200" y="2590800"/>
            <a:ext cx="2343150" cy="647700"/>
          </a:xfrm>
          <a:prstGeom prst="rect">
            <a:avLst/>
          </a:prstGeom>
          <a:noFill/>
        </p:spPr>
      </p:pic>
      <p:pic>
        <p:nvPicPr>
          <p:cNvPr id="76826" name="Picture 26" descr="The Links, Incorporated"/>
          <p:cNvPicPr>
            <a:picLocks noChangeAspect="1" noChangeArrowheads="1"/>
          </p:cNvPicPr>
          <p:nvPr/>
        </p:nvPicPr>
        <p:blipFill>
          <a:blip r:embed="rId12" cstate="print"/>
          <a:srcRect/>
          <a:stretch>
            <a:fillRect/>
          </a:stretch>
        </p:blipFill>
        <p:spPr bwMode="auto">
          <a:xfrm>
            <a:off x="2209800" y="3352800"/>
            <a:ext cx="2143125" cy="1028701"/>
          </a:xfrm>
          <a:prstGeom prst="rect">
            <a:avLst/>
          </a:prstGeom>
          <a:noFill/>
        </p:spPr>
      </p:pic>
      <p:pic>
        <p:nvPicPr>
          <p:cNvPr id="76828" name="Picture 28" descr="Colgate"/>
          <p:cNvPicPr>
            <a:picLocks noChangeAspect="1" noChangeArrowheads="1"/>
          </p:cNvPicPr>
          <p:nvPr/>
        </p:nvPicPr>
        <p:blipFill>
          <a:blip r:embed="rId13" cstate="print"/>
          <a:srcRect/>
          <a:stretch>
            <a:fillRect/>
          </a:stretch>
        </p:blipFill>
        <p:spPr bwMode="auto">
          <a:xfrm>
            <a:off x="4495800" y="3429000"/>
            <a:ext cx="1790700" cy="857251"/>
          </a:xfrm>
          <a:prstGeom prst="rect">
            <a:avLst/>
          </a:prstGeom>
          <a:noFill/>
        </p:spPr>
      </p:pic>
      <p:pic>
        <p:nvPicPr>
          <p:cNvPr id="76830" name="Picture 30" descr="Crest Oral-B"/>
          <p:cNvPicPr>
            <a:picLocks noChangeAspect="1" noChangeArrowheads="1"/>
          </p:cNvPicPr>
          <p:nvPr/>
        </p:nvPicPr>
        <p:blipFill>
          <a:blip r:embed="rId14" cstate="print"/>
          <a:srcRect/>
          <a:stretch>
            <a:fillRect/>
          </a:stretch>
        </p:blipFill>
        <p:spPr bwMode="auto">
          <a:xfrm>
            <a:off x="6400800" y="3505200"/>
            <a:ext cx="2343150" cy="676276"/>
          </a:xfrm>
          <a:prstGeom prst="rect">
            <a:avLst/>
          </a:prstGeom>
          <a:noFill/>
        </p:spPr>
      </p:pic>
      <p:pic>
        <p:nvPicPr>
          <p:cNvPr id="76832" name="Picture 32" descr="Delta Dental"/>
          <p:cNvPicPr>
            <a:picLocks noChangeAspect="1" noChangeArrowheads="1"/>
          </p:cNvPicPr>
          <p:nvPr/>
        </p:nvPicPr>
        <p:blipFill>
          <a:blip r:embed="rId15" cstate="print"/>
          <a:srcRect/>
          <a:stretch>
            <a:fillRect/>
          </a:stretch>
        </p:blipFill>
        <p:spPr bwMode="auto">
          <a:xfrm>
            <a:off x="533400" y="4419600"/>
            <a:ext cx="2371725" cy="581026"/>
          </a:xfrm>
          <a:prstGeom prst="rect">
            <a:avLst/>
          </a:prstGeom>
          <a:noFill/>
        </p:spPr>
      </p:pic>
      <p:pic>
        <p:nvPicPr>
          <p:cNvPr id="76834" name="Picture 34" descr="OrthoSynetics"/>
          <p:cNvPicPr>
            <a:picLocks noChangeAspect="1" noChangeArrowheads="1"/>
          </p:cNvPicPr>
          <p:nvPr/>
        </p:nvPicPr>
        <p:blipFill>
          <a:blip r:embed="rId16" cstate="print"/>
          <a:srcRect/>
          <a:stretch>
            <a:fillRect/>
          </a:stretch>
        </p:blipFill>
        <p:spPr bwMode="auto">
          <a:xfrm>
            <a:off x="2971800" y="4419600"/>
            <a:ext cx="2428875" cy="638175"/>
          </a:xfrm>
          <a:prstGeom prst="rect">
            <a:avLst/>
          </a:prstGeom>
          <a:noFill/>
        </p:spPr>
      </p:pic>
      <p:pic>
        <p:nvPicPr>
          <p:cNvPr id="76836" name="Picture 36" descr="1-800-DENTIST"/>
          <p:cNvPicPr>
            <a:picLocks noChangeAspect="1" noChangeArrowheads="1"/>
          </p:cNvPicPr>
          <p:nvPr/>
        </p:nvPicPr>
        <p:blipFill>
          <a:blip r:embed="rId17" cstate="print"/>
          <a:srcRect/>
          <a:stretch>
            <a:fillRect/>
          </a:stretch>
        </p:blipFill>
        <p:spPr bwMode="auto">
          <a:xfrm>
            <a:off x="5562600" y="4419600"/>
            <a:ext cx="2343150" cy="561975"/>
          </a:xfrm>
          <a:prstGeom prst="rect">
            <a:avLst/>
          </a:prstGeom>
          <a:noFill/>
        </p:spPr>
      </p:pic>
      <p:pic>
        <p:nvPicPr>
          <p:cNvPr id="76838" name="Picture 38" descr="Maryland Dental Society, Maryland State Dental Association, Maryland Academy of General Dentistry"/>
          <p:cNvPicPr>
            <a:picLocks noChangeAspect="1" noChangeArrowheads="1"/>
          </p:cNvPicPr>
          <p:nvPr/>
        </p:nvPicPr>
        <p:blipFill>
          <a:blip r:embed="rId18" cstate="print"/>
          <a:srcRect/>
          <a:stretch>
            <a:fillRect/>
          </a:stretch>
        </p:blipFill>
        <p:spPr bwMode="auto">
          <a:xfrm>
            <a:off x="304800" y="5105400"/>
            <a:ext cx="3048000" cy="1600200"/>
          </a:xfrm>
          <a:prstGeom prst="rect">
            <a:avLst/>
          </a:prstGeom>
          <a:noFill/>
        </p:spPr>
      </p:pic>
      <p:pic>
        <p:nvPicPr>
          <p:cNvPr id="76840" name="Picture 40" descr="http://www.mycohi.org/images/sponsors/bottom_sponsors.gif"/>
          <p:cNvPicPr>
            <a:picLocks noChangeAspect="1" noChangeArrowheads="1"/>
          </p:cNvPicPr>
          <p:nvPr/>
        </p:nvPicPr>
        <p:blipFill>
          <a:blip r:embed="rId19" cstate="print"/>
          <a:srcRect/>
          <a:stretch>
            <a:fillRect/>
          </a:stretch>
        </p:blipFill>
        <p:spPr bwMode="auto">
          <a:xfrm>
            <a:off x="4191000" y="5105400"/>
            <a:ext cx="4038600" cy="1524000"/>
          </a:xfrm>
          <a:prstGeom prst="rect">
            <a:avLst/>
          </a:prstGeom>
          <a:noFill/>
        </p:spPr>
      </p:pic>
      <p:sp>
        <p:nvSpPr>
          <p:cNvPr id="76841" name="Rectangle 41"/>
          <p:cNvSpPr>
            <a:spLocks noChangeArrowheads="1"/>
          </p:cNvSpPr>
          <p:nvPr/>
        </p:nvSpPr>
        <p:spPr bwMode="auto">
          <a:xfrm>
            <a:off x="304800" y="101769"/>
            <a:ext cx="8229600" cy="1015663"/>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2">
                    <a:lumMod val="60000"/>
                    <a:lumOff val="40000"/>
                  </a:schemeClr>
                </a:solidFill>
                <a:effectLst/>
                <a:latin typeface="+mj-lt"/>
                <a:ea typeface="Calibri" pitchFamily="34" charset="0"/>
                <a:cs typeface="Century Schoolbook" pitchFamily="18" charset="0"/>
              </a:rPr>
              <a:t>The corporations and organizations that followed with financial</a:t>
            </a:r>
          </a:p>
          <a:p>
            <a:pPr marL="0" marR="0" lvl="0" indent="0" algn="just" defTabSz="914400" rtl="0" eaLnBrk="1" fontAlgn="base" latinLnBrk="0" hangingPunct="1">
              <a:lnSpc>
                <a:spcPct val="100000"/>
              </a:lnSpc>
              <a:spcBef>
                <a:spcPct val="0"/>
              </a:spcBef>
              <a:spcAft>
                <a:spcPct val="0"/>
              </a:spcAft>
              <a:buClrTx/>
              <a:buSzTx/>
              <a:buFontTx/>
              <a:buNone/>
              <a:tabLst/>
            </a:pPr>
            <a:r>
              <a:rPr lang="en-US" sz="2000" dirty="0" smtClean="0">
                <a:solidFill>
                  <a:schemeClr val="bg2">
                    <a:lumMod val="60000"/>
                    <a:lumOff val="40000"/>
                  </a:schemeClr>
                </a:solidFill>
                <a:latin typeface="+mj-lt"/>
                <a:ea typeface="Calibri" pitchFamily="34" charset="0"/>
                <a:cs typeface="Century Schoolbook" pitchFamily="18" charset="0"/>
              </a:rPr>
              <a:t>co</a:t>
            </a:r>
            <a:r>
              <a:rPr kumimoji="0" lang="en-US" sz="2000" b="0" i="0" u="none" strike="noStrike" cap="none" normalizeH="0" baseline="0" dirty="0" smtClean="0">
                <a:ln>
                  <a:noFill/>
                </a:ln>
                <a:solidFill>
                  <a:schemeClr val="bg2">
                    <a:lumMod val="60000"/>
                    <a:lumOff val="40000"/>
                  </a:schemeClr>
                </a:solidFill>
                <a:effectLst/>
                <a:latin typeface="+mj-lt"/>
                <a:ea typeface="Calibri" pitchFamily="34" charset="0"/>
                <a:cs typeface="Century Schoolbook" pitchFamily="18" charset="0"/>
              </a:rPr>
              <a:t>ntributions, grant awards, in kind donations and volunteer </a:t>
            </a:r>
          </a:p>
          <a:p>
            <a:pPr marL="0" marR="0" lvl="0" indent="0" algn="just" defTabSz="914400" rtl="0" eaLnBrk="1" fontAlgn="base" latinLnBrk="0" hangingPunct="1">
              <a:lnSpc>
                <a:spcPct val="100000"/>
              </a:lnSpc>
              <a:spcBef>
                <a:spcPct val="0"/>
              </a:spcBef>
              <a:spcAft>
                <a:spcPct val="0"/>
              </a:spcAft>
              <a:buClrTx/>
              <a:buSzTx/>
              <a:buFontTx/>
              <a:buNone/>
              <a:tabLst/>
            </a:pPr>
            <a:r>
              <a:rPr lang="en-US" sz="2000" dirty="0" smtClean="0">
                <a:solidFill>
                  <a:schemeClr val="bg2">
                    <a:lumMod val="60000"/>
                    <a:lumOff val="40000"/>
                  </a:schemeClr>
                </a:solidFill>
                <a:latin typeface="+mj-lt"/>
                <a:ea typeface="Calibri" pitchFamily="34" charset="0"/>
                <a:cs typeface="Century Schoolbook" pitchFamily="18" charset="0"/>
              </a:rPr>
              <a:t>s</a:t>
            </a:r>
            <a:r>
              <a:rPr kumimoji="0" lang="en-US" sz="2000" b="0" i="0" u="none" strike="noStrike" cap="none" normalizeH="0" baseline="0" dirty="0" smtClean="0">
                <a:ln>
                  <a:noFill/>
                </a:ln>
                <a:solidFill>
                  <a:schemeClr val="bg2">
                    <a:lumMod val="60000"/>
                    <a:lumOff val="40000"/>
                  </a:schemeClr>
                </a:solidFill>
                <a:effectLst/>
                <a:latin typeface="+mj-lt"/>
                <a:ea typeface="Calibri" pitchFamily="34" charset="0"/>
                <a:cs typeface="Century Schoolbook" pitchFamily="18" charset="0"/>
              </a:rPr>
              <a:t>upport include:</a:t>
            </a:r>
            <a:endParaRPr kumimoji="0" lang="en-US" sz="2000" b="0" i="0" u="none" strike="noStrike" cap="none" normalizeH="0" baseline="0" dirty="0" smtClean="0">
              <a:ln>
                <a:noFill/>
              </a:ln>
              <a:solidFill>
                <a:schemeClr val="bg2">
                  <a:lumMod val="60000"/>
                  <a:lumOff val="40000"/>
                </a:schemeClr>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Lesson In A Lunch Box &amp; student dentists</a:t>
            </a:r>
            <a:endParaRPr lang="en-US" sz="29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p:txBody>
          <a:bodyPr>
            <a:noAutofit/>
          </a:bodyPr>
          <a:lstStyle/>
          <a:p>
            <a:pPr algn="just">
              <a:buNone/>
            </a:pPr>
            <a:r>
              <a:rPr lang="en-US" sz="1600" dirty="0" smtClean="0">
                <a:latin typeface="Lucida Sans" pitchFamily="34" charset="0"/>
              </a:rPr>
              <a:t>4)	The DTA Foundation funding is helping to </a:t>
            </a:r>
            <a:r>
              <a:rPr lang="en-US" sz="1600" u="sng" dirty="0" smtClean="0">
                <a:latin typeface="Lucida Sans" pitchFamily="34" charset="0"/>
              </a:rPr>
              <a:t>make a difference in the dental education of student dentists and hygienists </a:t>
            </a:r>
            <a:r>
              <a:rPr lang="en-US" sz="1600" dirty="0" smtClean="0">
                <a:latin typeface="Lucida Sans" pitchFamily="34" charset="0"/>
              </a:rPr>
              <a:t>via the </a:t>
            </a:r>
            <a:r>
              <a:rPr lang="en-US" sz="1600" i="1" dirty="0" smtClean="0">
                <a:latin typeface="Lucida Sans" pitchFamily="34" charset="0"/>
              </a:rPr>
              <a:t>Lessons In A Lunch Box </a:t>
            </a:r>
            <a:r>
              <a:rPr lang="en-US" sz="1600" dirty="0" smtClean="0">
                <a:latin typeface="Lucida Sans" pitchFamily="34" charset="0"/>
              </a:rPr>
              <a:t>program, including:</a:t>
            </a:r>
          </a:p>
          <a:p>
            <a:pPr>
              <a:buNone/>
            </a:pPr>
            <a:endParaRPr lang="en-US" sz="1600" dirty="0" smtClean="0">
              <a:latin typeface="Lucida Sans" pitchFamily="34" charset="0"/>
            </a:endParaRPr>
          </a:p>
          <a:p>
            <a:pPr algn="just">
              <a:buFont typeface="Wingdings" pitchFamily="2" charset="2"/>
              <a:buChar char="Ø"/>
            </a:pPr>
            <a:r>
              <a:rPr lang="en-US" sz="1600" u="sng" dirty="0" smtClean="0">
                <a:latin typeface="Lucida Sans" pitchFamily="34" charset="0"/>
              </a:rPr>
              <a:t>Dental students in ~22 states continue to learned alternative ways to teach oral health prevention</a:t>
            </a:r>
            <a:r>
              <a:rPr lang="en-US" sz="1600" dirty="0" smtClean="0">
                <a:latin typeface="Lucida Sans" pitchFamily="34" charset="0"/>
              </a:rPr>
              <a:t>, including good dietary behaviors and dental hygiene practices, in both classroom and community settings.</a:t>
            </a:r>
          </a:p>
          <a:p>
            <a:pPr algn="just">
              <a:buNone/>
            </a:pPr>
            <a:r>
              <a:rPr lang="en-US" sz="1600" dirty="0" smtClean="0">
                <a:latin typeface="Lucida Sans" pitchFamily="34" charset="0"/>
              </a:rPr>
              <a:t> </a:t>
            </a:r>
          </a:p>
          <a:p>
            <a:pPr algn="just">
              <a:buFont typeface="Wingdings" pitchFamily="2" charset="2"/>
              <a:buChar char="Ø"/>
            </a:pPr>
            <a:r>
              <a:rPr lang="en-US" sz="1600" dirty="0" smtClean="0">
                <a:latin typeface="Lucida Sans" pitchFamily="34" charset="0"/>
              </a:rPr>
              <a:t>These student doctors of dental medicine continue to be </a:t>
            </a:r>
            <a:r>
              <a:rPr lang="en-US" sz="1600" u="sng" dirty="0" smtClean="0">
                <a:latin typeface="Lucida Sans" pitchFamily="34" charset="0"/>
              </a:rPr>
              <a:t>made aware </a:t>
            </a:r>
            <a:r>
              <a:rPr lang="en-US" sz="1600" dirty="0" smtClean="0">
                <a:latin typeface="Lucida Sans" pitchFamily="34" charset="0"/>
              </a:rPr>
              <a:t>of the tragic oral health circumstances that took the lives of Maryland’s 12 year-old Deamonte Driver and Mississippi’s 6 year-old Alexander Collander. </a:t>
            </a:r>
          </a:p>
          <a:p>
            <a:pPr algn="just">
              <a:buNone/>
            </a:pPr>
            <a:endParaRPr lang="en-US" sz="1600" dirty="0" smtClean="0">
              <a:latin typeface="Lucida Sans" pitchFamily="34" charset="0"/>
            </a:endParaRPr>
          </a:p>
          <a:p>
            <a:pPr algn="just">
              <a:buFont typeface="Wingdings" pitchFamily="2" charset="2"/>
              <a:buChar char="Ø"/>
            </a:pPr>
            <a:r>
              <a:rPr lang="en-US" sz="1600" dirty="0" smtClean="0">
                <a:latin typeface="Lucida Sans" pitchFamily="34" charset="0"/>
              </a:rPr>
              <a:t>They </a:t>
            </a:r>
            <a:r>
              <a:rPr lang="en-US" sz="1600" u="sng" dirty="0" smtClean="0">
                <a:latin typeface="Lucida Sans" pitchFamily="34" charset="0"/>
              </a:rPr>
              <a:t>witness the excitement of school children </a:t>
            </a:r>
            <a:r>
              <a:rPr lang="en-US" sz="1600" dirty="0" smtClean="0">
                <a:latin typeface="Lucida Sans" pitchFamily="34" charset="0"/>
              </a:rPr>
              <a:t>because of the attention given to them by these young student dentists- children who live in poverty and  attend Title One schools. They see  and take part in the nearly uncontrollable jubilance of some of the most economically deprived and most grateful elementary school children in America.</a:t>
            </a:r>
          </a:p>
          <a:p>
            <a:pPr>
              <a:buFont typeface="Wingdings" pitchFamily="2" charset="2"/>
              <a:buChar char="Ø"/>
            </a:pPr>
            <a:endParaRPr lang="en-US" sz="1600" dirty="0" smtClean="0">
              <a:latin typeface="Lucida Sans" pitchFamily="34" charset="0"/>
            </a:endParaRPr>
          </a:p>
          <a:p>
            <a:pPr lvl="4">
              <a:buNone/>
            </a:pPr>
            <a:r>
              <a:rPr lang="en-US" sz="1600" dirty="0" smtClean="0">
                <a:latin typeface="Lucida Sans" pitchFamily="34" charset="0"/>
              </a:rPr>
              <a:t>				-more-</a:t>
            </a:r>
          </a:p>
          <a:p>
            <a:pPr>
              <a:buNone/>
            </a:pPr>
            <a:r>
              <a:rPr lang="en-US" sz="1800" dirty="0" smtClean="0">
                <a:latin typeface="+mj-lt"/>
              </a:rPr>
              <a:t> </a:t>
            </a:r>
          </a:p>
          <a:p>
            <a:pPr>
              <a:buFont typeface="Wingdings" pitchFamily="2" charset="2"/>
              <a:buChar char="Ø"/>
            </a:pPr>
            <a:endParaRPr lang="en-US" sz="1800" dirty="0" smtClean="0">
              <a:latin typeface="+mj-lt"/>
            </a:endParaRPr>
          </a:p>
          <a:p>
            <a:pPr>
              <a:buFont typeface="Wingdings" pitchFamily="2" charset="2"/>
              <a:buChar char="Ø"/>
            </a:pPr>
            <a:endParaRPr lang="en-US" sz="4000" dirty="0" smtClean="0">
              <a:latin typeface="+mj-lt"/>
            </a:endParaRP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mycohi.org/images/lunchbox_0588.jpg"/>
          <p:cNvPicPr>
            <a:picLocks noChangeAspect="1" noChangeArrowheads="1"/>
          </p:cNvPicPr>
          <p:nvPr/>
        </p:nvPicPr>
        <p:blipFill>
          <a:blip r:embed="rId2" cstate="print"/>
          <a:srcRect/>
          <a:stretch>
            <a:fillRect/>
          </a:stretch>
        </p:blipFill>
        <p:spPr bwMode="auto">
          <a:xfrm>
            <a:off x="304800" y="228600"/>
            <a:ext cx="3810000" cy="4772025"/>
          </a:xfrm>
          <a:prstGeom prst="rect">
            <a:avLst/>
          </a:prstGeom>
          <a:noFill/>
        </p:spPr>
      </p:pic>
      <p:pic>
        <p:nvPicPr>
          <p:cNvPr id="4" name="Picture 4"/>
          <p:cNvPicPr>
            <a:picLocks noChangeAspect="1" noChangeArrowheads="1"/>
          </p:cNvPicPr>
          <p:nvPr/>
        </p:nvPicPr>
        <p:blipFill>
          <a:blip r:embed="rId3" cstate="print">
            <a:clrChange>
              <a:clrFrom>
                <a:srgbClr val="F3BF0C"/>
              </a:clrFrom>
              <a:clrTo>
                <a:srgbClr val="F3BF0C">
                  <a:alpha val="0"/>
                </a:srgbClr>
              </a:clrTo>
            </a:clrChange>
          </a:blip>
          <a:srcRect/>
          <a:stretch>
            <a:fillRect/>
          </a:stretch>
        </p:blipFill>
        <p:spPr>
          <a:xfrm>
            <a:off x="5105400" y="245309"/>
            <a:ext cx="3886200" cy="3679636"/>
          </a:xfrm>
          <a:prstGeom prst="rect">
            <a:avLst/>
          </a:prstGeom>
          <a:noFill/>
        </p:spPr>
      </p:pic>
      <p:pic>
        <p:nvPicPr>
          <p:cNvPr id="88068" name="Picture 4" descr="http://png-2.findicons.com/files/icons/1700/2d/512/arrow_right.png"/>
          <p:cNvPicPr>
            <a:picLocks noChangeAspect="1" noChangeArrowheads="1"/>
          </p:cNvPicPr>
          <p:nvPr/>
        </p:nvPicPr>
        <p:blipFill>
          <a:blip r:embed="rId4" cstate="print"/>
          <a:srcRect/>
          <a:stretch>
            <a:fillRect/>
          </a:stretch>
        </p:blipFill>
        <p:spPr bwMode="auto">
          <a:xfrm>
            <a:off x="4191000" y="1828800"/>
            <a:ext cx="914400" cy="914401"/>
          </a:xfrm>
          <a:prstGeom prst="rect">
            <a:avLst/>
          </a:prstGeom>
          <a:noFill/>
        </p:spPr>
      </p:pic>
      <p:sp>
        <p:nvSpPr>
          <p:cNvPr id="6" name="TextBox 5"/>
          <p:cNvSpPr txBox="1"/>
          <p:nvPr/>
        </p:nvSpPr>
        <p:spPr>
          <a:xfrm>
            <a:off x="609600" y="4800600"/>
            <a:ext cx="7467600" cy="1754326"/>
          </a:xfrm>
          <a:prstGeom prst="rect">
            <a:avLst/>
          </a:prstGeom>
          <a:noFill/>
        </p:spPr>
        <p:txBody>
          <a:bodyPr wrap="square" rtlCol="0">
            <a:spAutoFit/>
          </a:bodyPr>
          <a:lstStyle/>
          <a:p>
            <a:endParaRPr lang="en-US" dirty="0" smtClean="0">
              <a:latin typeface="Lucida Sans" pitchFamily="34" charset="0"/>
            </a:endParaRPr>
          </a:p>
          <a:p>
            <a:pPr algn="just"/>
            <a:r>
              <a:rPr lang="en-US" dirty="0" smtClean="0">
                <a:latin typeface="Lucida Sans" pitchFamily="34" charset="0"/>
              </a:rPr>
              <a:t>The DTA funding has helped us to improve the lesson plan guide that originally  accompanied the </a:t>
            </a:r>
            <a:r>
              <a:rPr lang="en-US" i="1" dirty="0" smtClean="0">
                <a:latin typeface="Lucida Sans" pitchFamily="34" charset="0"/>
              </a:rPr>
              <a:t>Lessons In A Lunch Box </a:t>
            </a:r>
            <a:r>
              <a:rPr lang="en-US" dirty="0" smtClean="0">
                <a:latin typeface="Lucida Sans" pitchFamily="34" charset="0"/>
              </a:rPr>
              <a:t>program and transform it into a more alluring and more comprehensive document for teachers to support oral health education in the classroom. </a:t>
            </a:r>
            <a:endParaRPr lang="en-US" dirty="0">
              <a:latin typeface="Lucida Sans"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9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9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9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DTAF $25,000 and student dentists</a:t>
            </a:r>
            <a:br>
              <a:rPr lang="en-US" sz="29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9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continued</a:t>
            </a:r>
            <a:br>
              <a:rPr lang="en-US" sz="29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900" dirty="0"/>
          </a:p>
        </p:txBody>
      </p:sp>
      <p:sp>
        <p:nvSpPr>
          <p:cNvPr id="3" name="Content Placeholder 2"/>
          <p:cNvSpPr>
            <a:spLocks noGrp="1"/>
          </p:cNvSpPr>
          <p:nvPr>
            <p:ph idx="1"/>
          </p:nvPr>
        </p:nvSpPr>
        <p:spPr/>
        <p:txBody>
          <a:bodyPr>
            <a:normAutofit lnSpcReduction="10000"/>
          </a:bodyPr>
          <a:lstStyle/>
          <a:p>
            <a:pPr>
              <a:buFont typeface="Wingdings" pitchFamily="2" charset="2"/>
              <a:buChar char="Ø"/>
            </a:pPr>
            <a:endParaRPr lang="en-US" sz="1800" dirty="0" smtClean="0">
              <a:latin typeface="Lucida Sans" pitchFamily="34" charset="0"/>
            </a:endParaRPr>
          </a:p>
          <a:p>
            <a:pPr algn="just">
              <a:buFont typeface="Wingdings" pitchFamily="2" charset="2"/>
              <a:buChar char="Ø"/>
            </a:pPr>
            <a:r>
              <a:rPr lang="en-US" sz="1800" dirty="0" smtClean="0">
                <a:latin typeface="Lucida Sans" pitchFamily="34" charset="0"/>
              </a:rPr>
              <a:t>This first $25,000 continues to help The Children’s Oral Health Institute </a:t>
            </a:r>
            <a:r>
              <a:rPr lang="en-US" sz="1800" u="sng" dirty="0" smtClean="0">
                <a:latin typeface="Lucida Sans" pitchFamily="34" charset="0"/>
              </a:rPr>
              <a:t>sensitize student dentists to the unmet oral health care needs of children and adults</a:t>
            </a:r>
            <a:r>
              <a:rPr lang="en-US" sz="1800" dirty="0" smtClean="0">
                <a:latin typeface="Lucida Sans" pitchFamily="34" charset="0"/>
              </a:rPr>
              <a:t> because of the access to care challenged faced by our profession.</a:t>
            </a:r>
          </a:p>
          <a:p>
            <a:pPr algn="just">
              <a:buFont typeface="Wingdings" pitchFamily="2" charset="2"/>
              <a:buChar char="Ø"/>
            </a:pPr>
            <a:endParaRPr lang="en-US" sz="1800" dirty="0" smtClean="0">
              <a:latin typeface="Lucida Sans" pitchFamily="34" charset="0"/>
            </a:endParaRPr>
          </a:p>
          <a:p>
            <a:pPr algn="just">
              <a:buFont typeface="Wingdings" pitchFamily="2" charset="2"/>
              <a:buChar char="Ø"/>
            </a:pPr>
            <a:r>
              <a:rPr lang="en-US" sz="1800" u="sng" dirty="0" smtClean="0">
                <a:latin typeface="Lucida Sans" pitchFamily="34" charset="0"/>
              </a:rPr>
              <a:t>They see and hear firsthand accounts of the pain and suffering children experience from untreated tooth decay</a:t>
            </a:r>
            <a:r>
              <a:rPr lang="en-US" sz="1800" dirty="0" smtClean="0">
                <a:latin typeface="Lucida Sans" pitchFamily="34" charset="0"/>
              </a:rPr>
              <a:t> during the presentations of the </a:t>
            </a:r>
            <a:r>
              <a:rPr lang="en-US" sz="1800" i="1" dirty="0" smtClean="0">
                <a:latin typeface="Lucida Sans" pitchFamily="34" charset="0"/>
              </a:rPr>
              <a:t>Lessons In A Lunch Box </a:t>
            </a:r>
            <a:r>
              <a:rPr lang="en-US" sz="1800" dirty="0" smtClean="0">
                <a:latin typeface="Lucida Sans" pitchFamily="34" charset="0"/>
              </a:rPr>
              <a:t>program. On October 1, 2008, Congressman Cummings asked the ~ 300 children in the cafortorum at Cecil Elementary School to raise their hands if they ever had a sick tooth. You could not see the hands that were </a:t>
            </a:r>
            <a:r>
              <a:rPr lang="en-US" sz="1800" i="1" dirty="0" smtClean="0">
                <a:latin typeface="Lucida Sans" pitchFamily="34" charset="0"/>
              </a:rPr>
              <a:t>not</a:t>
            </a:r>
            <a:r>
              <a:rPr lang="en-US" sz="1800" dirty="0" smtClean="0">
                <a:latin typeface="Lucida Sans" pitchFamily="34" charset="0"/>
              </a:rPr>
              <a:t> raised. </a:t>
            </a:r>
          </a:p>
          <a:p>
            <a:pPr algn="just">
              <a:buFont typeface="Wingdings" pitchFamily="2" charset="2"/>
              <a:buChar char="Ø"/>
            </a:pPr>
            <a:endParaRPr lang="en-US" sz="1800" dirty="0" smtClean="0">
              <a:latin typeface="Lucida Sans" pitchFamily="34" charset="0"/>
            </a:endParaRPr>
          </a:p>
          <a:p>
            <a:pPr algn="just">
              <a:buFont typeface="Wingdings" pitchFamily="2" charset="2"/>
              <a:buChar char="Ø"/>
            </a:pPr>
            <a:r>
              <a:rPr lang="en-US" sz="1800" dirty="0" smtClean="0">
                <a:latin typeface="Lucida Sans" pitchFamily="34" charset="0"/>
              </a:rPr>
              <a:t>Students are </a:t>
            </a:r>
            <a:r>
              <a:rPr lang="en-US" sz="1800" u="sng" dirty="0" smtClean="0">
                <a:latin typeface="Lucida Sans" pitchFamily="34" charset="0"/>
              </a:rPr>
              <a:t>encouraged to be innovative </a:t>
            </a:r>
            <a:r>
              <a:rPr lang="en-US" sz="1800" dirty="0" smtClean="0">
                <a:latin typeface="Lucida Sans" pitchFamily="34" charset="0"/>
              </a:rPr>
              <a:t>and think outside of the box. </a:t>
            </a:r>
          </a:p>
          <a:p>
            <a:pPr>
              <a:buNone/>
            </a:pPr>
            <a:r>
              <a:rPr lang="en-US" sz="1800" dirty="0" smtClean="0">
                <a:latin typeface="Lucida Sans" pitchFamily="34" charset="0"/>
              </a:rPr>
              <a:t>					-more-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DTAF $25,000 and student dentists and hygienists, high school and middle school students</a:t>
            </a:r>
            <a:br>
              <a:rPr lang="en-US" sz="28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8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continued</a:t>
            </a:r>
            <a:endParaRPr lang="en-US" sz="2800" dirty="0"/>
          </a:p>
        </p:txBody>
      </p:sp>
      <p:sp>
        <p:nvSpPr>
          <p:cNvPr id="3" name="Content Placeholder 2"/>
          <p:cNvSpPr>
            <a:spLocks noGrp="1"/>
          </p:cNvSpPr>
          <p:nvPr>
            <p:ph idx="1"/>
          </p:nvPr>
        </p:nvSpPr>
        <p:spPr>
          <a:xfrm>
            <a:off x="381000" y="1600200"/>
            <a:ext cx="8229600" cy="4709160"/>
          </a:xfrm>
        </p:spPr>
        <p:txBody>
          <a:bodyPr>
            <a:normAutofit/>
          </a:bodyPr>
          <a:lstStyle/>
          <a:p>
            <a:pPr algn="just">
              <a:buFont typeface="Wingdings" pitchFamily="2" charset="2"/>
              <a:buChar char="Ø"/>
            </a:pPr>
            <a:r>
              <a:rPr lang="en-US" sz="1800" dirty="0" smtClean="0">
                <a:latin typeface="Lucida Sans" pitchFamily="34" charset="0"/>
              </a:rPr>
              <a:t>All dental students must take a six question survey prior to participating in the </a:t>
            </a:r>
            <a:r>
              <a:rPr lang="en-US" sz="1800" i="1" dirty="0" smtClean="0">
                <a:latin typeface="Lucida Sans" pitchFamily="34" charset="0"/>
              </a:rPr>
              <a:t>Lessons In A Lunch Box </a:t>
            </a:r>
            <a:r>
              <a:rPr lang="en-US" sz="1800" dirty="0" smtClean="0">
                <a:latin typeface="Lucida Sans" pitchFamily="34" charset="0"/>
              </a:rPr>
              <a:t>program. Here they are </a:t>
            </a:r>
            <a:r>
              <a:rPr lang="en-US" sz="1800" u="sng" dirty="0" smtClean="0">
                <a:latin typeface="Lucida Sans" pitchFamily="34" charset="0"/>
              </a:rPr>
              <a:t>exposed to the government Medical Assistance Program </a:t>
            </a:r>
            <a:r>
              <a:rPr lang="en-US" sz="1800" dirty="0" smtClean="0">
                <a:latin typeface="Lucida Sans" pitchFamily="34" charset="0"/>
              </a:rPr>
              <a:t>and learn about the differences in accepting this form insurance versus private pay insurance. </a:t>
            </a:r>
          </a:p>
          <a:p>
            <a:pPr algn="just">
              <a:buNone/>
            </a:pPr>
            <a:endParaRPr lang="en-US" sz="1800" dirty="0" smtClean="0">
              <a:latin typeface="Lucida Sans" pitchFamily="34" charset="0"/>
            </a:endParaRPr>
          </a:p>
          <a:p>
            <a:pPr algn="just">
              <a:buFont typeface="Wingdings" pitchFamily="2" charset="2"/>
              <a:buChar char="Ø"/>
            </a:pPr>
            <a:r>
              <a:rPr lang="en-US" sz="1800" dirty="0" smtClean="0">
                <a:latin typeface="Lucida Sans" pitchFamily="34" charset="0"/>
              </a:rPr>
              <a:t>The Children’s Oral Health Institute is able to offer dental and hygiene students, high school and middle school students community service learning opportunities. These young people are able to obtain needed student </a:t>
            </a:r>
            <a:r>
              <a:rPr lang="en-US" sz="1800" u="sng" dirty="0" smtClean="0">
                <a:latin typeface="Lucida Sans" pitchFamily="34" charset="0"/>
              </a:rPr>
              <a:t>service learning hours </a:t>
            </a:r>
            <a:r>
              <a:rPr lang="en-US" sz="1800" dirty="0" smtClean="0">
                <a:latin typeface="Lucida Sans" pitchFamily="34" charset="0"/>
              </a:rPr>
              <a:t>required for graduation. </a:t>
            </a:r>
          </a:p>
          <a:p>
            <a:pPr>
              <a:buFont typeface="Wingdings" pitchFamily="2" charset="2"/>
              <a:buChar char="Ø"/>
            </a:pPr>
            <a:endParaRPr lang="en-US" sz="1800" dirty="0" smtClean="0">
              <a:latin typeface="Lucida Sans" pitchFamily="34" charset="0"/>
            </a:endParaRPr>
          </a:p>
          <a:p>
            <a:pPr algn="just">
              <a:buFont typeface="Wingdings" pitchFamily="2" charset="2"/>
              <a:buChar char="Ø"/>
            </a:pPr>
            <a:r>
              <a:rPr lang="en-US" sz="1800" dirty="0" smtClean="0">
                <a:latin typeface="Lucida Sans" pitchFamily="34" charset="0"/>
              </a:rPr>
              <a:t>Dental students and community dentists have </a:t>
            </a:r>
            <a:r>
              <a:rPr lang="en-US" sz="1800" u="sng" dirty="0" smtClean="0">
                <a:latin typeface="Lucida Sans" pitchFamily="34" charset="0"/>
              </a:rPr>
              <a:t>opportunities to encourage elementary school children to consider careers in the fields of dentistry, including corporate dentistry</a:t>
            </a:r>
            <a:r>
              <a:rPr lang="en-US" sz="1800" dirty="0" smtClean="0">
                <a:latin typeface="Lucida Sans" pitchFamily="34" charset="0"/>
              </a:rPr>
              <a:t> during the </a:t>
            </a:r>
            <a:r>
              <a:rPr lang="en-US" sz="1800" i="1" dirty="0" smtClean="0">
                <a:latin typeface="Lucida Sans" pitchFamily="34" charset="0"/>
              </a:rPr>
              <a:t>Lessons In A Lunch Box </a:t>
            </a:r>
            <a:r>
              <a:rPr lang="en-US" sz="1800" dirty="0" smtClean="0">
                <a:latin typeface="Lucida Sans" pitchFamily="34" charset="0"/>
              </a:rPr>
              <a:t>program presentations. </a:t>
            </a:r>
            <a:endParaRPr lang="en-US" sz="1800" dirty="0">
              <a:latin typeface="Lucida Sans"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Some of dental schools that have participated in presenting the </a:t>
            </a:r>
            <a:r>
              <a:rPr lang="en-US" sz="24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Lessons In A Lunch Box </a:t>
            </a:r>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program </a:t>
            </a:r>
          </a:p>
        </p:txBody>
      </p:sp>
      <p:sp>
        <p:nvSpPr>
          <p:cNvPr id="3" name="Content Placeholder 2"/>
          <p:cNvSpPr>
            <a:spLocks noGrp="1"/>
          </p:cNvSpPr>
          <p:nvPr>
            <p:ph idx="1"/>
          </p:nvPr>
        </p:nvSpPr>
        <p:spPr/>
        <p:txBody>
          <a:bodyPr>
            <a:normAutofit fontScale="62500" lnSpcReduction="20000"/>
          </a:bodyPr>
          <a:lstStyle/>
          <a:p>
            <a:r>
              <a:rPr lang="en-US" dirty="0" smtClean="0">
                <a:latin typeface="Lucida Sans" pitchFamily="34" charset="0"/>
              </a:rPr>
              <a:t>A.T. Still University of Arizona School of Dentistry &amp; Oral Health</a:t>
            </a:r>
          </a:p>
          <a:p>
            <a:r>
              <a:rPr lang="en-US" dirty="0" smtClean="0">
                <a:latin typeface="Lucida Sans" pitchFamily="34" charset="0"/>
              </a:rPr>
              <a:t>Baylor College of Dentistry</a:t>
            </a:r>
          </a:p>
          <a:p>
            <a:r>
              <a:rPr lang="en-US" dirty="0" smtClean="0">
                <a:latin typeface="Lucida Sans" pitchFamily="34" charset="0"/>
              </a:rPr>
              <a:t>Boston University Goldman School of Dental Medicine</a:t>
            </a:r>
          </a:p>
          <a:p>
            <a:r>
              <a:rPr lang="en-US" dirty="0" smtClean="0">
                <a:latin typeface="Lucida Sans" pitchFamily="34" charset="0"/>
              </a:rPr>
              <a:t>Case Western Reserve University School of Dental Medicine</a:t>
            </a:r>
          </a:p>
          <a:p>
            <a:r>
              <a:rPr lang="en-US" dirty="0" smtClean="0">
                <a:latin typeface="Lucida Sans" pitchFamily="34" charset="0"/>
              </a:rPr>
              <a:t>Creighton University School of Dentistry</a:t>
            </a:r>
          </a:p>
          <a:p>
            <a:r>
              <a:rPr lang="en-US" dirty="0" smtClean="0">
                <a:latin typeface="Lucida Sans" pitchFamily="34" charset="0"/>
              </a:rPr>
              <a:t>Harvard School of Dental Medicine</a:t>
            </a:r>
          </a:p>
          <a:p>
            <a:r>
              <a:rPr lang="en-US" dirty="0" smtClean="0">
                <a:latin typeface="Lucida Sans" pitchFamily="34" charset="0"/>
              </a:rPr>
              <a:t>Howard University College of Dentistry</a:t>
            </a:r>
          </a:p>
          <a:p>
            <a:r>
              <a:rPr lang="en-US" dirty="0" smtClean="0">
                <a:latin typeface="Lucida Sans" pitchFamily="34" charset="0"/>
              </a:rPr>
              <a:t>Meharry Medical College School of Dentistry</a:t>
            </a:r>
          </a:p>
          <a:p>
            <a:r>
              <a:rPr lang="en-US" dirty="0" smtClean="0">
                <a:latin typeface="Lucida Sans" pitchFamily="34" charset="0"/>
              </a:rPr>
              <a:t>University of Connecticut School of Dental Medicine</a:t>
            </a:r>
          </a:p>
          <a:p>
            <a:r>
              <a:rPr lang="en-US" dirty="0" smtClean="0">
                <a:latin typeface="Lucida Sans" pitchFamily="34" charset="0"/>
              </a:rPr>
              <a:t>University of Detroit Mercy School of Dentistry</a:t>
            </a:r>
          </a:p>
          <a:p>
            <a:r>
              <a:rPr lang="en-US" dirty="0" smtClean="0">
                <a:latin typeface="Lucida Sans" pitchFamily="34" charset="0"/>
              </a:rPr>
              <a:t>University of Kentucky College of Dentistry</a:t>
            </a:r>
          </a:p>
          <a:p>
            <a:r>
              <a:rPr lang="en-US" dirty="0" smtClean="0">
                <a:latin typeface="Lucida Sans" pitchFamily="34" charset="0"/>
              </a:rPr>
              <a:t>University of Las Vegas School of Dental Medicine</a:t>
            </a:r>
          </a:p>
          <a:p>
            <a:r>
              <a:rPr lang="en-US" dirty="0" smtClean="0">
                <a:latin typeface="Lucida Sans" pitchFamily="34" charset="0"/>
              </a:rPr>
              <a:t>University of Maryland Baltimore College of Dental Surgery</a:t>
            </a:r>
          </a:p>
          <a:p>
            <a:r>
              <a:rPr lang="en-US" dirty="0" smtClean="0">
                <a:latin typeface="Lucida Sans" pitchFamily="34" charset="0"/>
              </a:rPr>
              <a:t>University of Nebraska Medical Center College of Dentistry</a:t>
            </a:r>
          </a:p>
          <a:p>
            <a:r>
              <a:rPr lang="en-US" dirty="0" smtClean="0">
                <a:latin typeface="Lucida Sans" pitchFamily="34" charset="0"/>
              </a:rPr>
              <a:t>West Virginia University School of Dentistry</a:t>
            </a:r>
            <a:endParaRPr lang="en-US" dirty="0">
              <a:latin typeface="Lucida Sans"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SC0209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8" name="AutoShape 4" descr="DSC0209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29" name="Picture 5" descr="C:\Documents and Settings\ortho\Desktop\Lessons In A Lunchbox\DSC02097.JPG"/>
          <p:cNvPicPr>
            <a:picLocks noChangeAspect="1" noChangeArrowheads="1"/>
          </p:cNvPicPr>
          <p:nvPr/>
        </p:nvPicPr>
        <p:blipFill>
          <a:blip r:embed="rId2" cstate="print"/>
          <a:srcRect/>
          <a:stretch>
            <a:fillRect/>
          </a:stretch>
        </p:blipFill>
        <p:spPr bwMode="auto">
          <a:xfrm>
            <a:off x="685800" y="381000"/>
            <a:ext cx="7547113"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33400" y="5791200"/>
            <a:ext cx="7848600" cy="646331"/>
          </a:xfrm>
          <a:prstGeom prst="rect">
            <a:avLst/>
          </a:prstGeom>
          <a:noFill/>
        </p:spPr>
        <p:txBody>
          <a:bodyPr wrap="square" rtlCol="0">
            <a:spAutoFit/>
          </a:bodyPr>
          <a:lstStyle/>
          <a:p>
            <a:pPr algn="ctr"/>
            <a:r>
              <a:rPr lang="en-US" dirty="0" smtClean="0">
                <a:latin typeface="Lucida Sans" pitchFamily="34" charset="0"/>
              </a:rPr>
              <a:t>Creighton University dental students help to present the </a:t>
            </a:r>
            <a:r>
              <a:rPr lang="en-US" i="1" dirty="0" smtClean="0">
                <a:latin typeface="Lucida Sans" pitchFamily="34" charset="0"/>
              </a:rPr>
              <a:t>Lessons In A Lunch Box </a:t>
            </a:r>
            <a:r>
              <a:rPr lang="en-US" dirty="0" smtClean="0">
                <a:latin typeface="Lucida Sans" pitchFamily="34" charset="0"/>
              </a:rPr>
              <a:t>program at an elementary school in Omaha, Nebraska. </a:t>
            </a:r>
            <a:endParaRPr lang="en-US" dirty="0">
              <a:latin typeface="Lucida Sans"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1904999" y="3352800"/>
            <a:ext cx="3733799" cy="369332"/>
          </a:xfrm>
          <a:prstGeom prst="rect">
            <a:avLst/>
          </a:prstGeom>
        </p:spPr>
        <p:txBody>
          <a:bodyPr wrap="square">
            <a:spAutoFit/>
          </a:bodyPr>
          <a:lstStyle/>
          <a:p>
            <a:endParaRPr lang="en-US" dirty="0"/>
          </a:p>
        </p:txBody>
      </p:sp>
      <p:pic>
        <p:nvPicPr>
          <p:cNvPr id="3" name="Picture 1" descr="00000162.JPG"/>
          <p:cNvPicPr>
            <a:picLocks noChangeAspect="1"/>
          </p:cNvPicPr>
          <p:nvPr/>
        </p:nvPicPr>
        <p:blipFill>
          <a:blip r:embed="rId2" cstate="print"/>
          <a:srcRect/>
          <a:stretch>
            <a:fillRect/>
          </a:stretch>
        </p:blipFill>
        <p:spPr bwMode="auto">
          <a:xfrm>
            <a:off x="762000" y="304800"/>
            <a:ext cx="7620000" cy="541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57200" y="5791199"/>
            <a:ext cx="7848600" cy="923330"/>
          </a:xfrm>
          <a:prstGeom prst="rect">
            <a:avLst/>
          </a:prstGeom>
        </p:spPr>
        <p:txBody>
          <a:bodyPr wrap="square">
            <a:spAutoFit/>
          </a:bodyPr>
          <a:lstStyle/>
          <a:p>
            <a:r>
              <a:rPr lang="en-US" dirty="0" smtClean="0">
                <a:latin typeface="Lucida Sans" pitchFamily="34" charset="0"/>
              </a:rPr>
              <a:t>   University of Maryland dental students help to present the </a:t>
            </a:r>
            <a:r>
              <a:rPr lang="en-US" i="1" dirty="0" smtClean="0">
                <a:latin typeface="Lucida Sans" pitchFamily="34" charset="0"/>
              </a:rPr>
              <a:t>Lessons</a:t>
            </a:r>
          </a:p>
          <a:p>
            <a:r>
              <a:rPr lang="en-US" i="1" dirty="0" smtClean="0">
                <a:latin typeface="Lucida Sans" pitchFamily="34" charset="0"/>
              </a:rPr>
              <a:t>   In A Lunch Box </a:t>
            </a:r>
            <a:r>
              <a:rPr lang="en-US" dirty="0" smtClean="0">
                <a:latin typeface="Lucida Sans" pitchFamily="34" charset="0"/>
              </a:rPr>
              <a:t>program at an elementary school in Baltimore, </a:t>
            </a:r>
          </a:p>
          <a:p>
            <a:r>
              <a:rPr lang="en-US" dirty="0" smtClean="0">
                <a:latin typeface="Lucida Sans" pitchFamily="34" charset="0"/>
              </a:rPr>
              <a:t>   Maryland.</a:t>
            </a:r>
            <a:endParaRPr lang="en-US" dirty="0">
              <a:latin typeface="Lucida Sans"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Documents and Settings\ortho\Desktop\Lessons In A Lunchbox\DSC02085.JPG"/>
          <p:cNvPicPr>
            <a:picLocks noChangeAspect="1" noChangeArrowheads="1"/>
          </p:cNvPicPr>
          <p:nvPr/>
        </p:nvPicPr>
        <p:blipFill>
          <a:blip r:embed="rId2" cstate="print"/>
          <a:srcRect/>
          <a:stretch>
            <a:fillRect/>
          </a:stretch>
        </p:blipFill>
        <p:spPr bwMode="auto">
          <a:xfrm>
            <a:off x="914400" y="381000"/>
            <a:ext cx="7239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990600" y="5715000"/>
            <a:ext cx="7086600" cy="646331"/>
          </a:xfrm>
          <a:prstGeom prst="rect">
            <a:avLst/>
          </a:prstGeom>
        </p:spPr>
        <p:txBody>
          <a:bodyPr wrap="square">
            <a:spAutoFit/>
          </a:bodyPr>
          <a:lstStyle/>
          <a:p>
            <a:r>
              <a:rPr lang="en-US" dirty="0" smtClean="0">
                <a:latin typeface="Lucida Sans" pitchFamily="34" charset="0"/>
              </a:rPr>
              <a:t>Creighton University dental students distribute lunch boxes at elementary school in Omaha, Nebraska .</a:t>
            </a:r>
            <a:endParaRPr lang="en-US" dirty="0">
              <a:latin typeface="Lucida Sans"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66360"/>
          </a:xfrm>
        </p:spPr>
        <p:txBody>
          <a:bodyPr/>
          <a:lstStyle/>
          <a:p>
            <a:pPr lvl="3">
              <a:buNone/>
            </a:pPr>
            <a:r>
              <a:rPr lang="en-US" sz="3600" dirty="0" smtClean="0"/>
              <a:t>    Lessons In Lunch Box:</a:t>
            </a:r>
          </a:p>
          <a:p>
            <a:pPr>
              <a:buNone/>
            </a:pPr>
            <a:r>
              <a:rPr lang="en-US" dirty="0" smtClean="0"/>
              <a:t>     </a:t>
            </a:r>
            <a:r>
              <a:rPr lang="en-US" i="1" dirty="0" smtClean="0"/>
              <a:t>Healthy Teeth Essentials &amp; Facts About Snacks</a:t>
            </a:r>
            <a:r>
              <a:rPr lang="en-US" sz="1800" dirty="0" smtClean="0"/>
              <a:t>™</a:t>
            </a:r>
          </a:p>
          <a:p>
            <a:pPr>
              <a:buNone/>
            </a:pPr>
            <a:endParaRPr lang="en-US" sz="1800" dirty="0" smtClean="0"/>
          </a:p>
          <a:p>
            <a:pPr>
              <a:buNone/>
            </a:pPr>
            <a:endParaRPr lang="en-US" sz="1800" dirty="0" smtClean="0"/>
          </a:p>
          <a:p>
            <a:pPr>
              <a:buNone/>
            </a:pPr>
            <a:endParaRPr lang="en-US" sz="1800" dirty="0"/>
          </a:p>
        </p:txBody>
      </p:sp>
      <p:pic>
        <p:nvPicPr>
          <p:cNvPr id="1028" name="Picture 4" descr="Lunch box front view"/>
          <p:cNvPicPr>
            <a:picLocks noChangeAspect="1" noChangeArrowheads="1"/>
          </p:cNvPicPr>
          <p:nvPr/>
        </p:nvPicPr>
        <p:blipFill>
          <a:blip r:embed="rId2" cstate="print"/>
          <a:srcRect/>
          <a:stretch>
            <a:fillRect/>
          </a:stretch>
        </p:blipFill>
        <p:spPr bwMode="auto">
          <a:xfrm>
            <a:off x="1524000" y="2743200"/>
            <a:ext cx="3276600" cy="2743200"/>
          </a:xfrm>
          <a:prstGeom prst="rect">
            <a:avLst/>
          </a:prstGeom>
          <a:ln w="228600" cap="sq" cmpd="thickThin">
            <a:solidFill>
              <a:srgbClr val="000000"/>
            </a:solidFill>
            <a:prstDash val="solid"/>
            <a:miter lim="800000"/>
          </a:ln>
          <a:effectLst>
            <a:innerShdw blurRad="76200">
              <a:srgbClr val="000000"/>
            </a:innerShdw>
          </a:effectLst>
        </p:spPr>
      </p:pic>
      <p:pic>
        <p:nvPicPr>
          <p:cNvPr id="1030" name="Picture 6" descr="Open Lunch Box"/>
          <p:cNvPicPr>
            <a:picLocks noChangeAspect="1" noChangeArrowheads="1"/>
          </p:cNvPicPr>
          <p:nvPr/>
        </p:nvPicPr>
        <p:blipFill>
          <a:blip r:embed="rId3" cstate="print"/>
          <a:srcRect/>
          <a:stretch>
            <a:fillRect/>
          </a:stretch>
        </p:blipFill>
        <p:spPr bwMode="auto">
          <a:xfrm>
            <a:off x="5181600" y="2743200"/>
            <a:ext cx="2133600" cy="2743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eharry Medical College, School of Dentistry students"/>
          <p:cNvPicPr>
            <a:picLocks noChangeAspect="1" noChangeArrowheads="1"/>
          </p:cNvPicPr>
          <p:nvPr/>
        </p:nvPicPr>
        <p:blipFill>
          <a:blip r:embed="rId2" cstate="print"/>
          <a:srcRect/>
          <a:stretch>
            <a:fillRect/>
          </a:stretch>
        </p:blipFill>
        <p:spPr bwMode="auto">
          <a:xfrm>
            <a:off x="838200" y="457200"/>
            <a:ext cx="739140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914400" y="5486400"/>
            <a:ext cx="7543800" cy="646331"/>
          </a:xfrm>
          <a:prstGeom prst="rect">
            <a:avLst/>
          </a:prstGeom>
        </p:spPr>
        <p:txBody>
          <a:bodyPr wrap="square">
            <a:spAutoFit/>
          </a:bodyPr>
          <a:lstStyle/>
          <a:p>
            <a:r>
              <a:rPr lang="en-US" dirty="0" smtClean="0">
                <a:latin typeface="Lucida Sans" pitchFamily="34" charset="0"/>
              </a:rPr>
              <a:t>Meharry Medical College dental students prepare to distribute lunch boxes at elementary school in Nashville, Tennessee.</a:t>
            </a:r>
            <a:endParaRPr lang="en-US" dirty="0">
              <a:latin typeface="Lucida Sans"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2008_0318March080014.JPG"/>
          <p:cNvPicPr>
            <a:picLocks noChangeAspect="1"/>
          </p:cNvPicPr>
          <p:nvPr/>
        </p:nvPicPr>
        <p:blipFill>
          <a:blip r:embed="rId2" cstate="print"/>
          <a:srcRect/>
          <a:stretch>
            <a:fillRect/>
          </a:stretch>
        </p:blipFill>
        <p:spPr bwMode="auto">
          <a:xfrm>
            <a:off x="685800" y="228600"/>
            <a:ext cx="7848600" cy="588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0" y="6172200"/>
            <a:ext cx="91440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tx1"/>
                </a:solidFill>
              </a:ln>
              <a:noFill/>
            </a:endParaRPr>
          </a:p>
        </p:txBody>
      </p:sp>
      <p:sp>
        <p:nvSpPr>
          <p:cNvPr id="51204" name="Rectangle 4"/>
          <p:cNvSpPr>
            <a:spLocks noChangeArrowheads="1"/>
          </p:cNvSpPr>
          <p:nvPr/>
        </p:nvSpPr>
        <p:spPr bwMode="auto">
          <a:xfrm>
            <a:off x="1600200" y="6248400"/>
            <a:ext cx="5867400" cy="461665"/>
          </a:xfrm>
          <a:prstGeom prst="rect">
            <a:avLst/>
          </a:prstGeom>
          <a:noFill/>
          <a:ln w="9525">
            <a:noFill/>
            <a:miter lim="800000"/>
            <a:headEnd/>
            <a:tailEnd/>
          </a:ln>
        </p:spPr>
        <p:txBody>
          <a:bodyPr wrap="square">
            <a:spAutoFit/>
          </a:bodyPr>
          <a:lstStyle/>
          <a:p>
            <a:pPr algn="ctr"/>
            <a:r>
              <a:rPr lang="en-US" altLang="en-US" sz="2400" dirty="0">
                <a:latin typeface="+mj-lt"/>
              </a:rPr>
              <a:t>Pals at Jessup pose with lunch box.</a:t>
            </a:r>
            <a:endParaRPr lang="en-US" sz="2400" dirty="0">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5105400"/>
            <a:ext cx="8534400" cy="1600200"/>
          </a:xfrm>
          <a:prstGeom prst="rect">
            <a:avLst/>
          </a:prstGeom>
        </p:spPr>
        <p:txBody>
          <a:bodyPr>
            <a:normAutofit fontScale="52500" lnSpcReduction="20000"/>
          </a:bodyPr>
          <a:lstStyle/>
          <a:p>
            <a:pPr lvl="0" algn="ctr">
              <a:spcBef>
                <a:spcPct val="0"/>
              </a:spcBef>
            </a:pPr>
            <a:endParaRPr kumimoji="0" lang="en-US" sz="210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Lucida Sans" pitchFamily="34" charset="0"/>
              <a:ea typeface="+mj-ea"/>
              <a:cs typeface="+mj-cs"/>
            </a:endParaRPr>
          </a:p>
          <a:p>
            <a:pPr>
              <a:spcBef>
                <a:spcPct val="0"/>
              </a:spcBef>
            </a:pPr>
            <a:r>
              <a:rPr lang="en-US" sz="2900" dirty="0" smtClean="0">
                <a:effectLst>
                  <a:outerShdw blurRad="38100" dist="38100" dir="2700000" algn="tl">
                    <a:srgbClr val="000000">
                      <a:alpha val="43137"/>
                    </a:srgbClr>
                  </a:outerShdw>
                </a:effectLst>
                <a:latin typeface="Lucida Sans" pitchFamily="34" charset="0"/>
              </a:rPr>
              <a:t>Student dentists from the University of Maryland and Howard University, along with volunteers from area middle and high schools,  the Maryland Dental Society, the Maryland State Dental Association, RTF Dental Society, Baltimore City Community College, Baltimore Teacher’s Union, American Association Women Dentists, Delta Dental, DIAKON,  SHOFU, Jack &amp; Jill and The Links Incorporated  package dental carrot cases and lunch boxes to be shipped around the country for the </a:t>
            </a:r>
            <a:r>
              <a:rPr lang="en-US" sz="2900" i="1" dirty="0" smtClean="0">
                <a:effectLst>
                  <a:outerShdw blurRad="38100" dist="38100" dir="2700000" algn="tl">
                    <a:srgbClr val="000000">
                      <a:alpha val="43137"/>
                    </a:srgbClr>
                  </a:outerShdw>
                </a:effectLst>
                <a:latin typeface="Lucida Sans" pitchFamily="34" charset="0"/>
              </a:rPr>
              <a:t>Lessons In A Lunch Box </a:t>
            </a:r>
            <a:r>
              <a:rPr lang="en-US" sz="2900" dirty="0" smtClean="0">
                <a:effectLst>
                  <a:outerShdw blurRad="38100" dist="38100" dir="2700000" algn="tl">
                    <a:srgbClr val="000000">
                      <a:alpha val="43137"/>
                    </a:srgbClr>
                  </a:outerShdw>
                </a:effectLst>
                <a:latin typeface="Lucida Sans" pitchFamily="34" charset="0"/>
              </a:rPr>
              <a:t>programs. Students obtain community service credits.</a:t>
            </a:r>
            <a:endParaRPr lang="en-US" sz="2900" i="1" dirty="0" smtClean="0">
              <a:effectLst>
                <a:outerShdw blurRad="38100" dist="38100" dir="2700000" algn="tl">
                  <a:srgbClr val="000000">
                    <a:alpha val="43137"/>
                  </a:srgbClr>
                </a:outerShdw>
              </a:effectLst>
              <a:latin typeface="Lucida Sans" pitchFamily="34" charset="0"/>
            </a:endParaRPr>
          </a:p>
          <a:p>
            <a:pPr algn="ctr">
              <a:spcBef>
                <a:spcPct val="0"/>
              </a:spcBef>
            </a:pPr>
            <a:endParaRPr lang="en-US" sz="3200" i="1" dirty="0" smtClean="0">
              <a:effectLst>
                <a:outerShdw blurRad="38100" dist="38100" dir="2700000" algn="tl">
                  <a:srgbClr val="000000">
                    <a:alpha val="43137"/>
                  </a:srgbClr>
                </a:outerShdw>
              </a:effectLst>
            </a:endParaRPr>
          </a:p>
          <a:p>
            <a:pPr algn="ctr">
              <a:spcBef>
                <a:spcPct val="0"/>
              </a:spcBef>
            </a:pPr>
            <a:endParaRPr lang="en-US" sz="3200" i="1" dirty="0" smtClean="0">
              <a:effectLst>
                <a:outerShdw blurRad="38100" dist="38100" dir="2700000" algn="tl">
                  <a:srgbClr val="000000">
                    <a:alpha val="43137"/>
                  </a:srgbClr>
                </a:outerShdw>
              </a:effectLst>
            </a:endParaRPr>
          </a:p>
        </p:txBody>
      </p:sp>
      <p:pic>
        <p:nvPicPr>
          <p:cNvPr id="71682" name="Picture 2" descr="http://www.mycohi.org/images/lunchbox0599.jpg"/>
          <p:cNvPicPr>
            <a:picLocks noChangeAspect="1" noChangeArrowheads="1"/>
          </p:cNvPicPr>
          <p:nvPr/>
        </p:nvPicPr>
        <p:blipFill>
          <a:blip r:embed="rId2" cstate="print"/>
          <a:srcRect/>
          <a:stretch>
            <a:fillRect/>
          </a:stretch>
        </p:blipFill>
        <p:spPr bwMode="auto">
          <a:xfrm>
            <a:off x="609600" y="228600"/>
            <a:ext cx="410527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38" name="Picture 2" descr="http://www.mycohi.org/images/lunchbox0620.jpg"/>
          <p:cNvPicPr>
            <a:picLocks noChangeAspect="1" noChangeArrowheads="1"/>
          </p:cNvPicPr>
          <p:nvPr/>
        </p:nvPicPr>
        <p:blipFill>
          <a:blip r:embed="rId3" cstate="print"/>
          <a:srcRect/>
          <a:stretch>
            <a:fillRect/>
          </a:stretch>
        </p:blipFill>
        <p:spPr bwMode="auto">
          <a:xfrm>
            <a:off x="4876800" y="228600"/>
            <a:ext cx="3505200" cy="2383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 descr="00000170.JPG"/>
          <p:cNvPicPr>
            <a:picLocks noChangeAspect="1"/>
          </p:cNvPicPr>
          <p:nvPr/>
        </p:nvPicPr>
        <p:blipFill>
          <a:blip r:embed="rId4" cstate="print"/>
          <a:srcRect/>
          <a:stretch>
            <a:fillRect/>
          </a:stretch>
        </p:blipFill>
        <p:spPr bwMode="auto">
          <a:xfrm>
            <a:off x="4876800" y="2787162"/>
            <a:ext cx="3505200" cy="224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00000176.JPG"/>
          <p:cNvPicPr/>
          <p:nvPr/>
        </p:nvPicPr>
        <p:blipFill>
          <a:blip r:embed="rId5" cstate="print"/>
          <a:srcRect/>
          <a:stretch>
            <a:fillRect/>
          </a:stretch>
        </p:blipFill>
        <p:spPr bwMode="auto">
          <a:xfrm>
            <a:off x="609600" y="2743200"/>
            <a:ext cx="41148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52600" y="609600"/>
            <a:ext cx="5105400" cy="455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81000" y="5257800"/>
            <a:ext cx="8458200" cy="1323439"/>
          </a:xfrm>
          <a:prstGeom prst="rect">
            <a:avLst/>
          </a:prstGeom>
        </p:spPr>
        <p:txBody>
          <a:bodyPr wrap="square">
            <a:spAutoFit/>
          </a:bodyPr>
          <a:lstStyle/>
          <a:p>
            <a:pPr algn="just"/>
            <a:r>
              <a:rPr lang="en-US" sz="2000" dirty="0" smtClean="0">
                <a:latin typeface="Lucida Sans" pitchFamily="34" charset="0"/>
              </a:rPr>
              <a:t>Student doctors are made aware of the tragic oral health circumstances that took the lives of Maryland’s 12 year-old Deamonte Driver, Mississippi’s 6 year-old Alexander Collander and others.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47800"/>
          </a:xfrm>
        </p:spPr>
        <p:txBody>
          <a:bodyPr>
            <a:noAutofit/>
          </a:bodyPr>
          <a:lstStyle/>
          <a:p>
            <a:r>
              <a:rPr lang="en-US" sz="20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DTAF, $25,000, school administrators, principles, teachers, nurses, parents, local policy makers and national legislators</a:t>
            </a:r>
            <a:endParaRPr lang="en-US" sz="2000" dirty="0"/>
          </a:p>
        </p:txBody>
      </p:sp>
      <p:sp>
        <p:nvSpPr>
          <p:cNvPr id="3" name="Content Placeholder 2"/>
          <p:cNvSpPr>
            <a:spLocks noGrp="1"/>
          </p:cNvSpPr>
          <p:nvPr>
            <p:ph idx="1"/>
          </p:nvPr>
        </p:nvSpPr>
        <p:spPr>
          <a:xfrm>
            <a:off x="609600" y="1447800"/>
            <a:ext cx="7772400" cy="5013960"/>
          </a:xfrm>
        </p:spPr>
        <p:txBody>
          <a:bodyPr>
            <a:noAutofit/>
          </a:bodyPr>
          <a:lstStyle/>
          <a:p>
            <a:pPr algn="just">
              <a:buNone/>
            </a:pPr>
            <a:r>
              <a:rPr lang="en-US" sz="1600" dirty="0" smtClean="0">
                <a:latin typeface="Lucida Sans" pitchFamily="34" charset="0"/>
              </a:rPr>
              <a:t>5)	The grant given to The Children’s Oral Health Institute </a:t>
            </a:r>
            <a:r>
              <a:rPr lang="en-US" sz="1600" u="sng" dirty="0" smtClean="0">
                <a:latin typeface="Lucida Sans" pitchFamily="34" charset="0"/>
              </a:rPr>
              <a:t>has helped school administrators, principles, teachers, nurses, local policy makers and national legislators understand the eminence value of the comprehensive learning opportunities offered through oral health education</a:t>
            </a:r>
            <a:r>
              <a:rPr lang="en-US" sz="1600" dirty="0" smtClean="0">
                <a:latin typeface="Lucida Sans" pitchFamily="34" charset="0"/>
              </a:rPr>
              <a:t>. These opportunities are outline in via </a:t>
            </a:r>
            <a:r>
              <a:rPr lang="en-US" sz="1600" i="1" dirty="0" smtClean="0">
                <a:latin typeface="Lucida Sans" pitchFamily="34" charset="0"/>
              </a:rPr>
              <a:t>Lessons In A Lunch Box </a:t>
            </a:r>
            <a:r>
              <a:rPr lang="en-US" sz="1600" dirty="0" smtClean="0">
                <a:latin typeface="Lucida Sans" pitchFamily="34" charset="0"/>
              </a:rPr>
              <a:t>and the </a:t>
            </a:r>
            <a:r>
              <a:rPr lang="en-US" sz="1600" i="1" dirty="0" smtClean="0">
                <a:latin typeface="Lucida Sans" pitchFamily="34" charset="0"/>
              </a:rPr>
              <a:t>Code Red </a:t>
            </a:r>
            <a:r>
              <a:rPr lang="en-US" sz="1600" dirty="0" smtClean="0">
                <a:latin typeface="Lucida Sans" pitchFamily="34" charset="0"/>
              </a:rPr>
              <a:t>curriculum resource reference. They include the incorporation of oral health education in mathematics, reading, spelling, science, history, health and nutrition lessons.</a:t>
            </a:r>
          </a:p>
          <a:p>
            <a:pPr algn="just"/>
            <a:endParaRPr lang="en-US" sz="1600" dirty="0" smtClean="0">
              <a:latin typeface="Lucida Sans" pitchFamily="34" charset="0"/>
            </a:endParaRPr>
          </a:p>
          <a:p>
            <a:pPr algn="just">
              <a:buNone/>
            </a:pPr>
            <a:r>
              <a:rPr lang="en-US" sz="1600" dirty="0" smtClean="0">
                <a:latin typeface="Lucida Sans" pitchFamily="34" charset="0"/>
              </a:rPr>
              <a:t>	Many of these leaders have witnessed and gained a better appreciation and respect for the impact poor oral health has on learning and behaviors in the classroom, at home and in society. Some acknowledge their appreciation of the </a:t>
            </a:r>
            <a:r>
              <a:rPr lang="en-US" sz="1600" i="1" dirty="0" smtClean="0">
                <a:latin typeface="Lucida Sans" pitchFamily="34" charset="0"/>
              </a:rPr>
              <a:t>Lessons In Lunch Box </a:t>
            </a:r>
            <a:r>
              <a:rPr lang="en-US" sz="1600" dirty="0" smtClean="0">
                <a:latin typeface="Lucida Sans" pitchFamily="34" charset="0"/>
              </a:rPr>
              <a:t>program from personal experiences. These passionate personal stories are often revealed during the presentations. As a result these leaders have gone on to support advocacy for the inclusion of oral health education in public school curriculum. </a:t>
            </a:r>
            <a:endParaRPr lang="en-US" sz="1600" dirty="0">
              <a:latin typeface="Lucida Sans"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685800"/>
          </a:xfrm>
        </p:spPr>
        <p:txBody>
          <a:bodyPr>
            <a:normAutofit fontScale="90000"/>
          </a:bodyPr>
          <a:lstStyle/>
          <a:p>
            <a:pPr algn="l"/>
            <a:r>
              <a:rPr lang="en-US" dirty="0" smtClean="0">
                <a:hlinkClick r:id="rId2"/>
              </a:rPr>
              <a:t/>
            </a:r>
            <a:br>
              <a:rPr lang="en-US" dirty="0" smtClean="0">
                <a:hlinkClick r:id="rId2"/>
              </a:rPr>
            </a:br>
            <a:r>
              <a:rPr lang="en-US" dirty="0" smtClean="0">
                <a:hlinkClick r:id="rId2"/>
              </a:rPr>
              <a:t/>
            </a:r>
            <a:br>
              <a:rPr lang="en-US" dirty="0" smtClean="0">
                <a:hlinkClick r:id="rId2"/>
              </a:rPr>
            </a:br>
            <a:r>
              <a:rPr lang="en-US" sz="4400" dirty="0" smtClean="0">
                <a:hlinkClick r:id="rId2"/>
              </a:rPr>
              <a:t> </a:t>
            </a:r>
            <a:br>
              <a:rPr lang="en-US" sz="4400" dirty="0" smtClean="0">
                <a:hlinkClick r:id="rId2"/>
              </a:rPr>
            </a:br>
            <a:r>
              <a:rPr lang="en-US" sz="2700" dirty="0" smtClean="0">
                <a:hlinkClick r:id="rId2"/>
              </a:rPr>
              <a:t>9/30/08 </a:t>
            </a:r>
            <a:r>
              <a:rPr lang="en-US" sz="2700" i="1" dirty="0" smtClean="0">
                <a:hlinkClick r:id="rId2"/>
              </a:rPr>
              <a:t>Students Receive Captivating Lunch Boxes at Blue Ribbon Celebration (Cecil Elementary) </a:t>
            </a:r>
            <a:r>
              <a:rPr lang="en-US" dirty="0" smtClean="0">
                <a:hlinkClick r:id="rId2"/>
              </a:rPr>
              <a:t/>
            </a:r>
            <a:br>
              <a:rPr lang="en-US" dirty="0" smtClean="0">
                <a:hlinkClick r:id="rId2"/>
              </a:rPr>
            </a:br>
            <a:r>
              <a:rPr lang="en-US" sz="4400" dirty="0" smtClean="0">
                <a:hlinkClick r:id="rId2"/>
              </a:rPr>
              <a:t> </a:t>
            </a:r>
            <a:r>
              <a:rPr lang="en-US" dirty="0" smtClean="0">
                <a:hlinkClick r:id="rId2"/>
              </a:rPr>
              <a:t/>
            </a:r>
            <a:br>
              <a:rPr lang="en-US" dirty="0" smtClean="0">
                <a:hlinkClick r:id="rId2"/>
              </a:rPr>
            </a:br>
            <a:r>
              <a:rPr lang="en-US" dirty="0" smtClean="0">
                <a:hlinkClick r:id="rId2"/>
              </a:rPr>
              <a:t/>
            </a:r>
            <a:br>
              <a:rPr lang="en-US" dirty="0" smtClean="0">
                <a:hlinkClick r:id="rId2"/>
              </a:rPr>
            </a:br>
            <a:endParaRPr lang="en-US" sz="3100" i="1" dirty="0"/>
          </a:p>
        </p:txBody>
      </p:sp>
      <p:pic>
        <p:nvPicPr>
          <p:cNvPr id="2050" name="Picture 2" descr="D:\Dental Lunch Boxes\_DSF6463.JPG"/>
          <p:cNvPicPr>
            <a:picLocks noChangeAspect="1" noChangeArrowheads="1"/>
          </p:cNvPicPr>
          <p:nvPr/>
        </p:nvPicPr>
        <p:blipFill>
          <a:blip r:embed="rId3" cstate="print"/>
          <a:srcRect/>
          <a:stretch>
            <a:fillRect/>
          </a:stretch>
        </p:blipFill>
        <p:spPr bwMode="auto">
          <a:xfrm>
            <a:off x="457200" y="1600200"/>
            <a:ext cx="4038600"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D:\Dental Lunch Boxes\_DSF6430.JPG"/>
          <p:cNvPicPr/>
          <p:nvPr/>
        </p:nvPicPr>
        <p:blipFill>
          <a:blip r:embed="rId4" cstate="print"/>
          <a:srcRect/>
          <a:stretch>
            <a:fillRect/>
          </a:stretch>
        </p:blipFill>
        <p:spPr bwMode="auto">
          <a:xfrm>
            <a:off x="4572000" y="1600200"/>
            <a:ext cx="3829050"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57200" y="5562600"/>
            <a:ext cx="4038600" cy="830997"/>
          </a:xfrm>
          <a:prstGeom prst="rect">
            <a:avLst/>
          </a:prstGeom>
          <a:noFill/>
        </p:spPr>
        <p:txBody>
          <a:bodyPr wrap="square" rtlCol="0">
            <a:spAutoFit/>
          </a:bodyPr>
          <a:lstStyle/>
          <a:p>
            <a:r>
              <a:rPr lang="en-US" sz="1600" i="1" dirty="0" smtClean="0">
                <a:latin typeface="Lucida Sans" pitchFamily="34" charset="0"/>
              </a:rPr>
              <a:t>Lessons In A Lunch Box </a:t>
            </a:r>
            <a:r>
              <a:rPr lang="en-US" sz="1600" dirty="0" smtClean="0">
                <a:latin typeface="Lucida Sans" pitchFamily="34" charset="0"/>
              </a:rPr>
              <a:t>kicked off by Maryland congressman Elijah Cummings in Baltimore.</a:t>
            </a:r>
            <a:endParaRPr lang="en-US" sz="1600" i="1" dirty="0">
              <a:latin typeface="Lucida Sans" pitchFamily="34" charset="0"/>
            </a:endParaRPr>
          </a:p>
        </p:txBody>
      </p:sp>
      <p:sp>
        <p:nvSpPr>
          <p:cNvPr id="8" name="TextBox 7"/>
          <p:cNvSpPr txBox="1"/>
          <p:nvPr/>
        </p:nvSpPr>
        <p:spPr>
          <a:xfrm>
            <a:off x="4572000" y="5562600"/>
            <a:ext cx="3810000" cy="1077218"/>
          </a:xfrm>
          <a:prstGeom prst="rect">
            <a:avLst/>
          </a:prstGeom>
          <a:noFill/>
        </p:spPr>
        <p:txBody>
          <a:bodyPr wrap="square" rtlCol="0">
            <a:spAutoFit/>
          </a:bodyPr>
          <a:lstStyle/>
          <a:p>
            <a:r>
              <a:rPr lang="en-US" sz="1600" dirty="0" smtClean="0">
                <a:latin typeface="Lucida Sans" pitchFamily="34" charset="0"/>
              </a:rPr>
              <a:t>Baltimore Mayor Stephanie Rollins Blake and members of the MDS and MSDA on hand for the oral health education presentation.</a:t>
            </a:r>
            <a:endParaRPr lang="en-US" sz="1600" dirty="0">
              <a:latin typeface="Lucida Sans"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Autofit/>
          </a:bodyPr>
          <a:lstStyle/>
          <a:p>
            <a:r>
              <a:rPr lang="en-US" sz="23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DTAF and $25,000 help to provide temporary employment for a formally incarcerated mother and son. </a:t>
            </a:r>
            <a:endParaRPr lang="en-US" sz="2300" dirty="0"/>
          </a:p>
        </p:txBody>
      </p:sp>
      <p:pic>
        <p:nvPicPr>
          <p:cNvPr id="4" name="Content Placeholder 3" descr="http://www.pinoy-ofw.com/news/wp-content/uploads/2011/02/jail.png"/>
          <p:cNvPicPr>
            <a:picLocks noGrp="1"/>
          </p:cNvPicPr>
          <p:nvPr>
            <p:ph idx="1"/>
          </p:nvPr>
        </p:nvPicPr>
        <p:blipFill>
          <a:blip r:embed="rId2" cstate="print"/>
          <a:srcRect/>
          <a:stretch>
            <a:fillRect/>
          </a:stretch>
        </p:blipFill>
        <p:spPr bwMode="auto">
          <a:xfrm>
            <a:off x="2362200" y="1371601"/>
            <a:ext cx="506694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838200" y="3962400"/>
            <a:ext cx="7772400" cy="2585323"/>
          </a:xfrm>
          <a:prstGeom prst="rect">
            <a:avLst/>
          </a:prstGeom>
        </p:spPr>
        <p:txBody>
          <a:bodyPr wrap="square">
            <a:spAutoFit/>
          </a:bodyPr>
          <a:lstStyle/>
          <a:p>
            <a:pPr algn="just"/>
            <a:r>
              <a:rPr lang="en-US" dirty="0" smtClean="0">
                <a:latin typeface="Lucida Sans" pitchFamily="34" charset="0"/>
              </a:rPr>
              <a:t>6)	In addition to offering dental and  dental hygiene students,  	high and middle school students, and civic organizations 	and individuals volunteer opportunities, the $25,000 DTAF 	seed money provided The Children’s Oral Health Institute a 	chance to offered a mother and son recently released from 	prison approximately 5 weeks of </a:t>
            </a:r>
            <a:r>
              <a:rPr lang="en-US" u="sng" dirty="0" smtClean="0">
                <a:latin typeface="Lucida Sans" pitchFamily="34" charset="0"/>
              </a:rPr>
              <a:t>temporary employment. </a:t>
            </a:r>
            <a:r>
              <a:rPr lang="en-US" dirty="0" smtClean="0">
                <a:latin typeface="Lucida Sans" pitchFamily="34" charset="0"/>
              </a:rPr>
              <a:t>	The pair packaged the dental carrot cases that are included 	in the lunch boxes with the toothpaste, toothbrush and 	dental floss. </a:t>
            </a:r>
            <a:endParaRPr lang="en-US" dirty="0">
              <a:latin typeface="Lucida Sans"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pPr algn="l"/>
            <a:r>
              <a:rPr lang="en-US" sz="2800" dirty="0" smtClean="0">
                <a:hlinkClick r:id="rId2"/>
              </a:rPr>
              <a:t>10/1/08</a:t>
            </a:r>
            <a:r>
              <a:rPr lang="en-US" sz="2800" i="1" dirty="0" smtClean="0">
                <a:hlinkClick r:id="rId2"/>
              </a:rPr>
              <a:t> Maryland Dentists Recommend Oral Health Curriculum</a:t>
            </a:r>
            <a:endParaRPr lang="en-US" sz="2800" i="1" dirty="0"/>
          </a:p>
        </p:txBody>
      </p:sp>
      <p:sp>
        <p:nvSpPr>
          <p:cNvPr id="3" name="Content Placeholder 2"/>
          <p:cNvSpPr>
            <a:spLocks noGrp="1"/>
          </p:cNvSpPr>
          <p:nvPr>
            <p:ph idx="1"/>
          </p:nvPr>
        </p:nvSpPr>
        <p:spPr>
          <a:xfrm>
            <a:off x="381000" y="1828800"/>
            <a:ext cx="8305800" cy="4800600"/>
          </a:xfrm>
        </p:spPr>
        <p:txBody>
          <a:bodyPr>
            <a:normAutofit/>
          </a:bodyPr>
          <a:lstStyle/>
          <a:p>
            <a:pPr>
              <a:buNone/>
            </a:pPr>
            <a:r>
              <a:rPr lang="en-US" sz="1800" dirty="0" smtClean="0">
                <a:latin typeface="Lucida Sans" pitchFamily="34" charset="0"/>
              </a:rPr>
              <a:t>7)</a:t>
            </a:r>
            <a:r>
              <a:rPr lang="en-US" sz="1800" i="1" dirty="0" smtClean="0">
                <a:latin typeface="Lucida Sans" pitchFamily="34" charset="0"/>
              </a:rPr>
              <a:t>	The Lesson In A Lunch Box </a:t>
            </a:r>
            <a:r>
              <a:rPr lang="en-US" sz="1800" dirty="0" smtClean="0">
                <a:latin typeface="Lucida Sans" pitchFamily="34" charset="0"/>
              </a:rPr>
              <a:t>program was</a:t>
            </a:r>
            <a:r>
              <a:rPr lang="en-US" sz="1800" i="1" dirty="0" smtClean="0">
                <a:latin typeface="Lucida Sans" pitchFamily="34" charset="0"/>
              </a:rPr>
              <a:t> </a:t>
            </a:r>
            <a:r>
              <a:rPr lang="en-US" sz="1800" dirty="0" smtClean="0">
                <a:latin typeface="Lucida Sans" pitchFamily="34" charset="0"/>
              </a:rPr>
              <a:t>included in the discussions with the Maryland State Department of Education. The funding from the DTAF help to support the conversation to incorporate oral health into the public school curriculum. </a:t>
            </a:r>
            <a:endParaRPr lang="en-US" sz="1800" dirty="0">
              <a:latin typeface="Lucida Sans" pitchFamily="34" charset="0"/>
            </a:endParaRPr>
          </a:p>
        </p:txBody>
      </p:sp>
      <p:pic>
        <p:nvPicPr>
          <p:cNvPr id="4" name="Picture 3" descr="Large Bus"/>
          <p:cNvPicPr>
            <a:picLocks noChangeAspect="1" noChangeArrowheads="1"/>
          </p:cNvPicPr>
          <p:nvPr/>
        </p:nvPicPr>
        <p:blipFill>
          <a:blip r:embed="rId3" cstate="print"/>
          <a:srcRect/>
          <a:stretch>
            <a:fillRect/>
          </a:stretch>
        </p:blipFill>
        <p:spPr bwMode="auto">
          <a:xfrm>
            <a:off x="609600" y="3276600"/>
            <a:ext cx="8077200" cy="25971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2009 and 2010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1143000" y="1752600"/>
            <a:ext cx="7239000" cy="3416320"/>
          </a:xfrm>
          <a:prstGeom prst="rect">
            <a:avLst/>
          </a:prstGeom>
        </p:spPr>
        <p:txBody>
          <a:bodyPr wrap="square">
            <a:spAutoFit/>
          </a:bodyPr>
          <a:lstStyle/>
          <a:p>
            <a:pPr marL="342900" indent="-342900">
              <a:buAutoNum type="arabicParenR" startAt="8"/>
            </a:pPr>
            <a:r>
              <a:rPr lang="en-US" dirty="0" smtClean="0">
                <a:latin typeface="Lucida Sans" pitchFamily="34" charset="0"/>
              </a:rPr>
              <a:t>The DTAF grant helped The Children’s Oral Health Institute acquire another 5,000 lunch  boxes in 2009.</a:t>
            </a:r>
          </a:p>
          <a:p>
            <a:pPr marL="342900" indent="-342900">
              <a:buAutoNum type="arabicParenR" startAt="8"/>
            </a:pPr>
            <a:endParaRPr lang="en-US" dirty="0" smtClean="0">
              <a:latin typeface="Lucida Sans" pitchFamily="34" charset="0"/>
            </a:endParaRPr>
          </a:p>
          <a:p>
            <a:pPr marL="342900" lvl="0" indent="-342900">
              <a:buFontTx/>
              <a:buAutoNum type="arabicParenR" startAt="8"/>
            </a:pPr>
            <a:r>
              <a:rPr lang="en-US" dirty="0" smtClean="0">
                <a:latin typeface="Lucida Sans" pitchFamily="34" charset="0"/>
              </a:rPr>
              <a:t>  The grant helped the </a:t>
            </a:r>
            <a:r>
              <a:rPr lang="en-US" i="1" dirty="0" smtClean="0">
                <a:latin typeface="Lucida Sans" pitchFamily="34" charset="0"/>
              </a:rPr>
              <a:t>Lessons In A Lunch Box </a:t>
            </a:r>
            <a:r>
              <a:rPr lang="en-US" dirty="0" smtClean="0">
                <a:latin typeface="Lucida Sans" pitchFamily="34" charset="0"/>
              </a:rPr>
              <a:t>program</a:t>
            </a:r>
          </a:p>
          <a:p>
            <a:pPr marL="342900" lvl="0" indent="-342900"/>
            <a:r>
              <a:rPr lang="en-US" dirty="0" smtClean="0">
                <a:latin typeface="Lucida Sans" pitchFamily="34" charset="0"/>
              </a:rPr>
              <a:t>       reach 10,000 elementary school children in 2010. </a:t>
            </a:r>
          </a:p>
          <a:p>
            <a:pPr marL="342900" lvl="0" indent="-342900" algn="ctr"/>
            <a:r>
              <a:rPr lang="en-US" dirty="0" smtClean="0">
                <a:latin typeface="Lucida Sans" pitchFamily="34" charset="0"/>
              </a:rPr>
              <a:t>       </a:t>
            </a:r>
            <a:r>
              <a:rPr lang="en-US"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hlinkClick r:id="rId2"/>
              </a:rPr>
              <a:t>8/3/10 </a:t>
            </a:r>
            <a:r>
              <a:rPr lang="en-US" b="1" i="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hlinkClick r:id="rId2"/>
              </a:rPr>
              <a:t>Oral Health Initiative Continues Expansion Reaching  10,000 Children Nationally</a:t>
            </a:r>
            <a:r>
              <a:rPr lang="en-US" dirty="0" smtClean="0">
                <a:latin typeface="Lucida Sans" pitchFamily="34" charset="0"/>
              </a:rPr>
              <a:t> </a:t>
            </a:r>
          </a:p>
          <a:p>
            <a:pPr marL="342900" lvl="0" indent="-342900" algn="ctr"/>
            <a:endParaRPr lang="en-US" dirty="0" smtClean="0">
              <a:latin typeface="Lucida Sans" pitchFamily="34" charset="0"/>
            </a:endParaRPr>
          </a:p>
          <a:p>
            <a:pPr marL="342900" lvl="0" indent="-342900">
              <a:buFontTx/>
              <a:buAutoNum type="arabicParenR" startAt="8"/>
            </a:pPr>
            <a:endParaRPr lang="en-US" b="1" i="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marL="342900" lvl="0" indent="-342900">
              <a:buFontTx/>
              <a:buAutoNum type="arabicParenR" startAt="8"/>
            </a:pPr>
            <a:endParaRPr lang="en-US" b="1" i="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marL="342900" lvl="0" indent="-342900">
              <a:buFontTx/>
              <a:buAutoNum type="arabicParenR" startAt="8"/>
            </a:pPr>
            <a:endParaRPr lang="en-US"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marL="342900" indent="-342900">
              <a:buAutoNum type="arabicParenR" startAt="8"/>
            </a:pPr>
            <a:endParaRPr lang="en-US" dirty="0">
              <a:latin typeface="Lucida Sans" pitchFamily="34" charset="0"/>
            </a:endParaRPr>
          </a:p>
        </p:txBody>
      </p:sp>
      <p:sp>
        <p:nvSpPr>
          <p:cNvPr id="10" name="Title 1"/>
          <p:cNvSpPr txBox="1">
            <a:spLocks/>
          </p:cNvSpPr>
          <p:nvPr/>
        </p:nvSpPr>
        <p:spPr>
          <a:xfrm>
            <a:off x="609600" y="427038"/>
            <a:ext cx="8229600" cy="11430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5" name="Rectangle 14"/>
          <p:cNvSpPr/>
          <p:nvPr/>
        </p:nvSpPr>
        <p:spPr>
          <a:xfrm>
            <a:off x="1066800" y="4114800"/>
            <a:ext cx="7391400" cy="369332"/>
          </a:xfrm>
          <a:prstGeom prst="rect">
            <a:avLst/>
          </a:prstGeom>
        </p:spPr>
        <p:txBody>
          <a:bodyPr wrap="square">
            <a:spAutoFit/>
          </a:bodyPr>
          <a:lstStyle/>
          <a:p>
            <a:pPr algn="just"/>
            <a:r>
              <a:rPr lang="en-US" dirty="0" smtClean="0">
                <a:latin typeface="Lucida Sans" pitchFamily="34" charset="0"/>
              </a:rPr>
              <a:t>.   	</a:t>
            </a:r>
            <a:endParaRPr lang="en-US" dirty="0"/>
          </a:p>
        </p:txBody>
      </p:sp>
      <p:sp>
        <p:nvSpPr>
          <p:cNvPr id="7" name="Content Placeholder 6"/>
          <p:cNvSpPr>
            <a:spLocks noGrp="1"/>
          </p:cNvSpPr>
          <p:nvPr>
            <p:ph idx="1"/>
          </p:nvPr>
        </p:nvSpPr>
        <p:spPr>
          <a:xfrm>
            <a:off x="457200" y="2209800"/>
            <a:ext cx="8229600" cy="4099560"/>
          </a:xfrm>
        </p:spPr>
        <p:txBody>
          <a:bodyPr/>
          <a:lstStyle/>
          <a:p>
            <a:endParaRPr lang="en-US" dirty="0" smtClean="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685800"/>
            <a:ext cx="2971800" cy="584775"/>
          </a:xfrm>
          <a:prstGeom prst="rect">
            <a:avLst/>
          </a:prstGeom>
        </p:spPr>
        <p:txBody>
          <a:bodyPr wrap="square">
            <a:sp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2011</a:t>
            </a:r>
            <a:endParaRPr lang="en-US" sz="3200" dirty="0"/>
          </a:p>
        </p:txBody>
      </p:sp>
      <p:sp>
        <p:nvSpPr>
          <p:cNvPr id="3" name="Rectangle 2"/>
          <p:cNvSpPr/>
          <p:nvPr/>
        </p:nvSpPr>
        <p:spPr>
          <a:xfrm>
            <a:off x="457200" y="1524000"/>
            <a:ext cx="8458200" cy="4247317"/>
          </a:xfrm>
          <a:prstGeom prst="rect">
            <a:avLst/>
          </a:prstGeom>
        </p:spPr>
        <p:txBody>
          <a:bodyPr wrap="square">
            <a:spAutoFit/>
          </a:bodyPr>
          <a:lstStyle/>
          <a:p>
            <a:pPr algn="just"/>
            <a:endParaRPr lang="en-US" dirty="0" smtClean="0">
              <a:latin typeface="Lucida Sans" pitchFamily="34" charset="0"/>
            </a:endParaRPr>
          </a:p>
          <a:p>
            <a:pPr marL="342900" lvl="0" indent="-342900"/>
            <a:r>
              <a:rPr lang="en-US" dirty="0" smtClean="0">
                <a:latin typeface="Lucida Sans" pitchFamily="34" charset="0"/>
              </a:rPr>
              <a:t> 10)   The DTAF grant helped The Children’s Oral Health Institute</a:t>
            </a:r>
          </a:p>
          <a:p>
            <a:pPr marL="342900" lvl="0" indent="-342900"/>
            <a:r>
              <a:rPr lang="en-US" dirty="0" smtClean="0">
                <a:latin typeface="Lucida Sans" pitchFamily="34" charset="0"/>
              </a:rPr>
              <a:t>         acquire another 5,000 lunch  boxes in 2011.</a:t>
            </a:r>
          </a:p>
          <a:p>
            <a:pPr marL="342900" lvl="0" indent="-342900"/>
            <a:endParaRPr lang="en-US" b="1" i="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Lucida Sans" pitchFamily="34" charset="0"/>
            </a:endParaRPr>
          </a:p>
          <a:p>
            <a:pPr algn="just"/>
            <a:endParaRPr lang="en-US" dirty="0" smtClean="0">
              <a:latin typeface="Lucida Sans" pitchFamily="34" charset="0"/>
            </a:endParaRPr>
          </a:p>
          <a:p>
            <a:pPr algn="just"/>
            <a:r>
              <a:rPr lang="en-US" dirty="0" smtClean="0">
                <a:latin typeface="Lucida Sans" pitchFamily="34" charset="0"/>
              </a:rPr>
              <a:t> 11)   </a:t>
            </a:r>
            <a:r>
              <a:rPr lang="en-US" dirty="0" smtClean="0">
                <a:latin typeface="+mj-lt"/>
              </a:rPr>
              <a:t>The </a:t>
            </a:r>
            <a:r>
              <a:rPr lang="en-US" i="1" dirty="0" smtClean="0">
                <a:latin typeface="+mj-lt"/>
              </a:rPr>
              <a:t>Lessons In A Lunch Box </a:t>
            </a:r>
            <a:r>
              <a:rPr lang="en-US" dirty="0" smtClean="0">
                <a:latin typeface="+mj-lt"/>
              </a:rPr>
              <a:t>program and the </a:t>
            </a:r>
            <a:r>
              <a:rPr lang="en-US" i="1" dirty="0" smtClean="0">
                <a:latin typeface="+mj-lt"/>
              </a:rPr>
              <a:t>Code Red: The</a:t>
            </a:r>
          </a:p>
          <a:p>
            <a:pPr algn="just"/>
            <a:r>
              <a:rPr lang="en-US" i="1" dirty="0" smtClean="0">
                <a:latin typeface="+mj-lt"/>
              </a:rPr>
              <a:t>         Oral Health Crisis in Your Classroom </a:t>
            </a:r>
            <a:r>
              <a:rPr lang="en-US" dirty="0" smtClean="0">
                <a:latin typeface="+mj-lt"/>
              </a:rPr>
              <a:t>initiative received </a:t>
            </a:r>
          </a:p>
          <a:p>
            <a:r>
              <a:rPr lang="en-US" dirty="0" smtClean="0">
                <a:latin typeface="+mj-lt"/>
              </a:rPr>
              <a:t>         acceptance into the U.S. Office of Minority Health-led (OMH)</a:t>
            </a:r>
          </a:p>
          <a:p>
            <a:r>
              <a:rPr lang="en-US" dirty="0" smtClean="0">
                <a:latin typeface="+mj-lt"/>
              </a:rPr>
              <a:t>         National Partnership for Action (NPA) to End Disparities in 2011</a:t>
            </a:r>
            <a:r>
              <a:rPr lang="en-US" dirty="0" smtClean="0">
                <a:latin typeface="Lucida Sans" pitchFamily="34" charset="0"/>
              </a:rPr>
              <a:t>.</a:t>
            </a:r>
          </a:p>
          <a:p>
            <a:pPr marL="342900" lvl="0" indent="-342900"/>
            <a:endParaRPr lang="en-US" b="1" i="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algn="just"/>
            <a:r>
              <a:rPr lang="en-US" dirty="0" smtClean="0">
                <a:latin typeface="Lucida Sans" pitchFamily="34" charset="0"/>
              </a:rPr>
              <a:t>12)   By  2011 knowledge of The Children’s Oral Health Institute</a:t>
            </a:r>
          </a:p>
          <a:p>
            <a:pPr algn="just"/>
            <a:r>
              <a:rPr lang="en-US" dirty="0" smtClean="0">
                <a:latin typeface="Lucida Sans" pitchFamily="34" charset="0"/>
              </a:rPr>
              <a:t>        reached beyond US Shores. The DTAF grant helped to give</a:t>
            </a:r>
          </a:p>
          <a:p>
            <a:pPr algn="just"/>
            <a:r>
              <a:rPr lang="en-US" dirty="0" smtClean="0">
                <a:latin typeface="Lucida Sans" pitchFamily="34" charset="0"/>
              </a:rPr>
              <a:t>        this international visibility to the </a:t>
            </a:r>
            <a:r>
              <a:rPr lang="en-US" i="1" dirty="0" smtClean="0">
                <a:latin typeface="Lucida Sans" pitchFamily="34" charset="0"/>
              </a:rPr>
              <a:t>Lessons In A Lunch Box</a:t>
            </a:r>
          </a:p>
          <a:p>
            <a:pPr algn="just"/>
            <a:r>
              <a:rPr lang="en-US" i="1" dirty="0" smtClean="0">
                <a:latin typeface="Lucida Sans" pitchFamily="34" charset="0"/>
              </a:rPr>
              <a:t>        </a:t>
            </a:r>
            <a:r>
              <a:rPr lang="en-US" dirty="0" smtClean="0">
                <a:latin typeface="Lucida Sans" pitchFamily="34" charset="0"/>
              </a:rPr>
              <a:t>program. The Maryland Children’s Oral Health changed </a:t>
            </a:r>
          </a:p>
          <a:p>
            <a:pPr algn="just"/>
            <a:r>
              <a:rPr lang="en-US" dirty="0" smtClean="0">
                <a:latin typeface="Lucida Sans" pitchFamily="34" charset="0"/>
              </a:rPr>
              <a:t>        their name by dropping Maryland.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Objectives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sz="2400" i="1" dirty="0" smtClean="0">
                <a:latin typeface="Lucida Sans" pitchFamily="34" charset="0"/>
              </a:rPr>
              <a:t>Understanding,</a:t>
            </a:r>
          </a:p>
          <a:p>
            <a:pPr>
              <a:buNone/>
            </a:pPr>
            <a:r>
              <a:rPr lang="en-US" sz="2400" i="1" dirty="0" smtClean="0">
                <a:latin typeface="+mj-lt"/>
              </a:rPr>
              <a:t> </a:t>
            </a:r>
            <a:endParaRPr lang="en-US" sz="2400" i="1" dirty="0">
              <a:latin typeface="+mj-lt"/>
            </a:endParaRPr>
          </a:p>
        </p:txBody>
      </p:sp>
      <p:sp>
        <p:nvSpPr>
          <p:cNvPr id="4" name="Rectangle 3"/>
          <p:cNvSpPr/>
          <p:nvPr/>
        </p:nvSpPr>
        <p:spPr>
          <a:xfrm>
            <a:off x="1066800" y="2438400"/>
            <a:ext cx="6400800" cy="3785652"/>
          </a:xfrm>
          <a:prstGeom prst="rect">
            <a:avLst/>
          </a:prstGeom>
        </p:spPr>
        <p:txBody>
          <a:bodyPr wrap="square">
            <a:spAutoFit/>
          </a:bodyPr>
          <a:lstStyle/>
          <a:p>
            <a:pPr marL="400050" indent="-400050"/>
            <a:r>
              <a:rPr lang="en-US" dirty="0" smtClean="0">
                <a:latin typeface="+mj-lt"/>
              </a:rPr>
              <a:t>I.</a:t>
            </a:r>
            <a:r>
              <a:rPr lang="en-US" dirty="0" smtClean="0"/>
              <a:t>           </a:t>
            </a:r>
            <a:r>
              <a:rPr lang="en-US" sz="2000" dirty="0" smtClean="0">
                <a:latin typeface="Lucida Sans" pitchFamily="34" charset="0"/>
              </a:rPr>
              <a:t>The origin of the </a:t>
            </a:r>
            <a:r>
              <a:rPr lang="en-US" sz="2000" i="1" dirty="0" smtClean="0">
                <a:latin typeface="Lucida Sans" pitchFamily="34" charset="0"/>
              </a:rPr>
              <a:t>Lessons In A Lunch Box  </a:t>
            </a:r>
          </a:p>
          <a:p>
            <a:pPr marL="514350" indent="-514350"/>
            <a:r>
              <a:rPr lang="en-US" sz="2000" i="1" dirty="0" smtClean="0">
                <a:latin typeface="Lucida Sans" pitchFamily="34" charset="0"/>
              </a:rPr>
              <a:t>          </a:t>
            </a:r>
            <a:r>
              <a:rPr lang="en-US" sz="2000" dirty="0" smtClean="0">
                <a:latin typeface="Lucida Sans" pitchFamily="34" charset="0"/>
              </a:rPr>
              <a:t>program</a:t>
            </a:r>
          </a:p>
          <a:p>
            <a:pPr marL="514350" indent="-514350">
              <a:buFont typeface="+mj-lt"/>
              <a:buAutoNum type="romanUcPeriod"/>
            </a:pPr>
            <a:endParaRPr lang="en-US" sz="2000" dirty="0" smtClean="0">
              <a:latin typeface="Lucida Sans" pitchFamily="34" charset="0"/>
            </a:endParaRPr>
          </a:p>
          <a:p>
            <a:pPr marL="514350" indent="-514350"/>
            <a:r>
              <a:rPr lang="en-US" sz="2000" dirty="0" smtClean="0">
                <a:latin typeface="Lucida Sans" pitchFamily="34" charset="0"/>
              </a:rPr>
              <a:t> II.      How the DTA Foundation funding made a </a:t>
            </a:r>
          </a:p>
          <a:p>
            <a:pPr marL="514350" indent="-514350"/>
            <a:r>
              <a:rPr lang="en-US" sz="2000" dirty="0" smtClean="0">
                <a:latin typeface="Lucida Sans" pitchFamily="34" charset="0"/>
              </a:rPr>
              <a:t>          difference in the </a:t>
            </a:r>
            <a:r>
              <a:rPr lang="en-US" sz="2000" i="1" dirty="0" smtClean="0">
                <a:latin typeface="Lucida Sans" pitchFamily="34" charset="0"/>
              </a:rPr>
              <a:t>Lessons In A Lunch Box</a:t>
            </a:r>
          </a:p>
          <a:p>
            <a:pPr marL="514350" indent="-514350"/>
            <a:r>
              <a:rPr lang="en-US" sz="2000" i="1" dirty="0" smtClean="0">
                <a:latin typeface="Lucida Sans" pitchFamily="34" charset="0"/>
              </a:rPr>
              <a:t>          </a:t>
            </a:r>
            <a:r>
              <a:rPr lang="en-US" sz="2000" dirty="0" smtClean="0">
                <a:latin typeface="Lucida Sans" pitchFamily="34" charset="0"/>
              </a:rPr>
              <a:t>program</a:t>
            </a:r>
          </a:p>
          <a:p>
            <a:pPr marL="514350" indent="-514350"/>
            <a:endParaRPr lang="en-US" sz="2000" dirty="0" smtClean="0">
              <a:latin typeface="Lucida Sans" pitchFamily="34" charset="0"/>
            </a:endParaRPr>
          </a:p>
          <a:p>
            <a:pPr marL="514350" indent="-514350"/>
            <a:r>
              <a:rPr lang="en-US" sz="2000" dirty="0" smtClean="0">
                <a:latin typeface="Lucida Sans" pitchFamily="34" charset="0"/>
              </a:rPr>
              <a:t>III.      The current status of the </a:t>
            </a:r>
            <a:r>
              <a:rPr lang="en-US" sz="2000" i="1" dirty="0" smtClean="0">
                <a:latin typeface="Lucida Sans" pitchFamily="34" charset="0"/>
              </a:rPr>
              <a:t>Lessons In A </a:t>
            </a:r>
          </a:p>
          <a:p>
            <a:pPr marL="514350" indent="-514350"/>
            <a:r>
              <a:rPr lang="en-US" sz="2000" i="1" dirty="0" smtClean="0">
                <a:latin typeface="Lucida Sans" pitchFamily="34" charset="0"/>
              </a:rPr>
              <a:t>          Lunch Box </a:t>
            </a:r>
            <a:r>
              <a:rPr lang="en-US" sz="2000" dirty="0" smtClean="0">
                <a:latin typeface="Lucida Sans" pitchFamily="34" charset="0"/>
              </a:rPr>
              <a:t>program</a:t>
            </a:r>
          </a:p>
          <a:p>
            <a:pPr marL="514350" indent="-514350">
              <a:buFont typeface="+mj-lt"/>
              <a:buAutoNum type="romanUcPeriod"/>
            </a:pPr>
            <a:endParaRPr lang="en-US" sz="2000" dirty="0" smtClean="0">
              <a:latin typeface="Lucida Sans" pitchFamily="34" charset="0"/>
            </a:endParaRPr>
          </a:p>
          <a:p>
            <a:pPr marL="514350" indent="-514350"/>
            <a:r>
              <a:rPr lang="en-US" sz="2000" dirty="0" smtClean="0">
                <a:latin typeface="Lucida Sans" pitchFamily="34" charset="0"/>
              </a:rPr>
              <a:t>IV.      The future of the </a:t>
            </a:r>
            <a:r>
              <a:rPr lang="en-US" sz="2000" i="1" dirty="0" smtClean="0">
                <a:latin typeface="Lucida Sans" pitchFamily="34" charset="0"/>
              </a:rPr>
              <a:t>Lessons In A Lunch Box </a:t>
            </a:r>
          </a:p>
          <a:p>
            <a:pPr marL="514350" indent="-514350"/>
            <a:r>
              <a:rPr lang="en-US" sz="2000" i="1" dirty="0" smtClean="0">
                <a:latin typeface="Lucida Sans" pitchFamily="34" charset="0"/>
              </a:rPr>
              <a:t>          </a:t>
            </a:r>
            <a:r>
              <a:rPr lang="en-US" sz="2000" dirty="0" smtClean="0">
                <a:latin typeface="Lucida Sans" pitchFamily="34" charset="0"/>
              </a:rPr>
              <a:t>program</a:t>
            </a:r>
            <a:endParaRPr lang="en-US" sz="2000" dirty="0">
              <a:latin typeface="Lucida Sans" pitchFamily="34" charset="0"/>
            </a:endParaRPr>
          </a:p>
        </p:txBody>
      </p:sp>
      <p:pic>
        <p:nvPicPr>
          <p:cNvPr id="6" name="Picture 5" descr="https://encrypted-tbn2.gstatic.com/images?q=tbn:ANd9GcR_oS1Tns2o9TMyidWpYOZNozQFNoMxmNoPBcdw_g2lVEj3YpzFyQ"/>
          <p:cNvPicPr/>
          <p:nvPr/>
        </p:nvPicPr>
        <p:blipFill>
          <a:blip r:embed="rId2" cstate="print"/>
          <a:srcRect/>
          <a:stretch>
            <a:fillRect/>
          </a:stretch>
        </p:blipFill>
        <p:spPr bwMode="auto">
          <a:xfrm>
            <a:off x="4038600" y="1219200"/>
            <a:ext cx="1219200" cy="9906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1219200"/>
            <a:ext cx="8077200" cy="5109091"/>
          </a:xfrm>
          <a:prstGeom prst="rect">
            <a:avLst/>
          </a:prstGeom>
          <a:noFill/>
        </p:spPr>
        <p:txBody>
          <a:bodyPr wrap="square" rtlCol="0">
            <a:spAutoFit/>
          </a:bodyPr>
          <a:lstStyle/>
          <a:p>
            <a:pPr marL="800100" lvl="1" indent="-342900" algn="just"/>
            <a:r>
              <a:rPr lang="en-US" dirty="0" smtClean="0">
                <a:latin typeface="Lucida Sans" pitchFamily="34" charset="0"/>
              </a:rPr>
              <a:t>13)   We feel the </a:t>
            </a:r>
            <a:r>
              <a:rPr lang="en-US" i="1" dirty="0" smtClean="0">
                <a:latin typeface="Lucida Sans" pitchFamily="34" charset="0"/>
              </a:rPr>
              <a:t>Lessons In A Lunch Box </a:t>
            </a:r>
            <a:r>
              <a:rPr lang="en-US" dirty="0" smtClean="0">
                <a:latin typeface="Lucida Sans" pitchFamily="34" charset="0"/>
              </a:rPr>
              <a:t>program helped to</a:t>
            </a:r>
          </a:p>
          <a:p>
            <a:pPr marL="342900" indent="-342900" algn="just"/>
            <a:r>
              <a:rPr lang="en-US" dirty="0" smtClean="0">
                <a:latin typeface="Lucida Sans" pitchFamily="34" charset="0"/>
              </a:rPr>
              <a:t>	          fuel the oral health education movement in Maryland. 	  	  Oral Health Education- Certification and Monitoring </a:t>
            </a:r>
          </a:p>
          <a:p>
            <a:pPr marL="342900" indent="-342900" algn="just"/>
            <a:r>
              <a:rPr lang="en-US" dirty="0" smtClean="0">
                <a:latin typeface="Lucida Sans" pitchFamily="34" charset="0"/>
              </a:rPr>
              <a:t>               bill on May 22, 2012.</a:t>
            </a:r>
          </a:p>
          <a:p>
            <a:pPr marL="342900" indent="-342900" algn="ctr"/>
            <a:r>
              <a:rPr lang="en-US" sz="2000" dirty="0" smtClean="0">
                <a:hlinkClick r:id="rId2"/>
              </a:rPr>
              <a:t> </a:t>
            </a:r>
            <a:r>
              <a:rPr lang="en-US" dirty="0" smtClean="0">
                <a:hlinkClick r:id="rId2"/>
              </a:rPr>
              <a:t>5/22/12 </a:t>
            </a:r>
            <a:r>
              <a:rPr lang="en-US" i="1" dirty="0" smtClean="0">
                <a:hlinkClick r:id="rId2"/>
              </a:rPr>
              <a:t>Oral Health Advocates March Into May Jubilant</a:t>
            </a:r>
            <a:r>
              <a:rPr lang="en-US" dirty="0" smtClean="0">
                <a:hlinkClick r:id="rId3"/>
              </a:rPr>
              <a:t> </a:t>
            </a:r>
            <a:endParaRPr lang="en-US" dirty="0" smtClean="0">
              <a:latin typeface="Lucida Sans" pitchFamily="34" charset="0"/>
            </a:endParaRPr>
          </a:p>
          <a:p>
            <a:pPr marL="342900" indent="-342900" algn="just"/>
            <a:endParaRPr lang="en-US" dirty="0" smtClean="0">
              <a:latin typeface="Lucida Sans" pitchFamily="34" charset="0"/>
            </a:endParaRPr>
          </a:p>
          <a:p>
            <a:pPr marL="342900" indent="-342900" algn="just"/>
            <a:r>
              <a:rPr lang="en-US" dirty="0" smtClean="0">
                <a:latin typeface="Lucida Sans" pitchFamily="34" charset="0"/>
              </a:rPr>
              <a:t>      14)   The </a:t>
            </a:r>
            <a:r>
              <a:rPr lang="en-US" i="1" dirty="0" smtClean="0">
                <a:latin typeface="Lucida Sans" pitchFamily="34" charset="0"/>
              </a:rPr>
              <a:t>Lessons In A Lunch Box </a:t>
            </a:r>
            <a:r>
              <a:rPr lang="en-US" dirty="0" smtClean="0">
                <a:latin typeface="Lucida Sans" pitchFamily="34" charset="0"/>
              </a:rPr>
              <a:t>program has reached</a:t>
            </a:r>
          </a:p>
          <a:p>
            <a:pPr marL="342900" indent="-342900" algn="just"/>
            <a:r>
              <a:rPr lang="en-US" dirty="0" smtClean="0">
                <a:latin typeface="Lucida Sans" pitchFamily="34" charset="0"/>
              </a:rPr>
              <a:t>              22 states and 15,000 school children because of the</a:t>
            </a:r>
          </a:p>
          <a:p>
            <a:pPr marL="342900" indent="-342900" algn="just"/>
            <a:r>
              <a:rPr lang="en-US" dirty="0" smtClean="0">
                <a:latin typeface="Lucida Sans" pitchFamily="34" charset="0"/>
              </a:rPr>
              <a:t>              initial funding provided in 2007.</a:t>
            </a:r>
          </a:p>
          <a:p>
            <a:pPr marL="342900" indent="-342900" algn="just"/>
            <a:endParaRPr lang="en-US" dirty="0" smtClean="0">
              <a:latin typeface="Lucida Sans" pitchFamily="34" charset="0"/>
            </a:endParaRPr>
          </a:p>
          <a:p>
            <a:pPr lvl="0" algn="just" fontAlgn="base">
              <a:spcBef>
                <a:spcPct val="0"/>
              </a:spcBef>
              <a:spcAft>
                <a:spcPct val="0"/>
              </a:spcAft>
              <a:buNone/>
              <a:tabLst>
                <a:tab pos="685800" algn="l"/>
              </a:tabLst>
            </a:pPr>
            <a:r>
              <a:rPr lang="en-US" dirty="0" smtClean="0">
                <a:latin typeface="Lucida Sans" pitchFamily="34" charset="0"/>
              </a:rPr>
              <a:t>      15)  </a:t>
            </a:r>
            <a:r>
              <a:rPr lang="en-US" dirty="0" smtClean="0">
                <a:latin typeface="Lucida Sans" pitchFamily="34" charset="0"/>
                <a:ea typeface="Calibri" pitchFamily="34" charset="0"/>
                <a:cs typeface="Times New Roman" pitchFamily="18" charset="0"/>
              </a:rPr>
              <a:t>The Children’s Oral Health Institute met MSDE superintendent,</a:t>
            </a:r>
          </a:p>
          <a:p>
            <a:pPr lvl="0" algn="just" fontAlgn="base">
              <a:spcBef>
                <a:spcPct val="0"/>
              </a:spcBef>
              <a:spcAft>
                <a:spcPct val="0"/>
              </a:spcAft>
              <a:buNone/>
              <a:tabLst>
                <a:tab pos="685800" algn="l"/>
              </a:tabLst>
            </a:pPr>
            <a:r>
              <a:rPr lang="en-US" dirty="0" smtClean="0">
                <a:latin typeface="Lucida Sans" pitchFamily="34" charset="0"/>
                <a:ea typeface="Calibri" pitchFamily="34" charset="0"/>
                <a:cs typeface="Times New Roman" pitchFamily="18" charset="0"/>
              </a:rPr>
              <a:t>             Dr. Lillian M. Lowery to discuss advancing oral health</a:t>
            </a:r>
          </a:p>
          <a:p>
            <a:pPr lvl="0" algn="just" fontAlgn="base">
              <a:spcBef>
                <a:spcPct val="0"/>
              </a:spcBef>
              <a:spcAft>
                <a:spcPct val="0"/>
              </a:spcAft>
              <a:buNone/>
              <a:tabLst>
                <a:tab pos="685800" algn="l"/>
              </a:tabLst>
            </a:pPr>
            <a:r>
              <a:rPr lang="en-US" dirty="0" smtClean="0">
                <a:latin typeface="Lucida Sans" pitchFamily="34" charset="0"/>
                <a:ea typeface="Calibri" pitchFamily="34" charset="0"/>
                <a:cs typeface="Times New Roman" pitchFamily="18" charset="0"/>
              </a:rPr>
              <a:t>             education in Maryland public schools. The presentation</a:t>
            </a:r>
          </a:p>
          <a:p>
            <a:pPr lvl="0" algn="just" fontAlgn="base">
              <a:spcBef>
                <a:spcPct val="0"/>
              </a:spcBef>
              <a:spcAft>
                <a:spcPct val="0"/>
              </a:spcAft>
              <a:buNone/>
              <a:tabLst>
                <a:tab pos="685800" algn="l"/>
              </a:tabLst>
            </a:pPr>
            <a:r>
              <a:rPr lang="en-US" dirty="0" smtClean="0">
                <a:latin typeface="Lucida Sans" pitchFamily="34" charset="0"/>
                <a:ea typeface="Calibri" pitchFamily="34" charset="0"/>
                <a:cs typeface="Times New Roman" pitchFamily="18" charset="0"/>
              </a:rPr>
              <a:t>             included the </a:t>
            </a:r>
            <a:r>
              <a:rPr lang="en-US" i="1" dirty="0" smtClean="0">
                <a:latin typeface="Lucida Sans" pitchFamily="34" charset="0"/>
                <a:ea typeface="Calibri" pitchFamily="34" charset="0"/>
                <a:cs typeface="Times New Roman" pitchFamily="18" charset="0"/>
              </a:rPr>
              <a:t>Lessons In A Lunch Box</a:t>
            </a:r>
            <a:r>
              <a:rPr lang="en-US" dirty="0" smtClean="0">
                <a:latin typeface="Lucida Sans" pitchFamily="34" charset="0"/>
                <a:ea typeface="Calibri" pitchFamily="34" charset="0"/>
                <a:cs typeface="Times New Roman" pitchFamily="18" charset="0"/>
              </a:rPr>
              <a:t> program materials. </a:t>
            </a:r>
          </a:p>
          <a:p>
            <a:pPr algn="just" fontAlgn="base">
              <a:spcBef>
                <a:spcPct val="0"/>
              </a:spcBef>
              <a:spcAft>
                <a:spcPct val="0"/>
              </a:spcAft>
              <a:tabLst>
                <a:tab pos="685800" algn="l"/>
              </a:tabLst>
            </a:pPr>
            <a:r>
              <a:rPr lang="en-US" dirty="0" smtClean="0">
                <a:latin typeface="Lucida Sans" pitchFamily="34" charset="0"/>
                <a:ea typeface="Calibri" pitchFamily="34" charset="0"/>
                <a:cs typeface="Times New Roman" pitchFamily="18" charset="0"/>
              </a:rPr>
              <a:t>             The original funding from the DTAF grant help to make this 	    opportunity possible.</a:t>
            </a:r>
          </a:p>
          <a:p>
            <a:pPr algn="just" fontAlgn="base">
              <a:spcBef>
                <a:spcPct val="0"/>
              </a:spcBef>
              <a:spcAft>
                <a:spcPct val="0"/>
              </a:spcAft>
              <a:tabLst>
                <a:tab pos="685800" algn="l"/>
              </a:tabLst>
            </a:pPr>
            <a:r>
              <a:rPr lang="en-US" dirty="0" smtClean="0">
                <a:latin typeface="Lucida Sans" pitchFamily="34" charset="0"/>
                <a:cs typeface="Times New Roman" pitchFamily="18" charset="0"/>
              </a:rPr>
              <a:t>		</a:t>
            </a:r>
            <a:r>
              <a:rPr lang="en-US" dirty="0" smtClean="0">
                <a:latin typeface="Lucida Sans" pitchFamily="34" charset="0"/>
              </a:rPr>
              <a:t> </a:t>
            </a:r>
            <a:r>
              <a:rPr lang="en-US" b="1" dirty="0" smtClean="0">
                <a:hlinkClick r:id="rId4"/>
              </a:rPr>
              <a:t>11/4/12 </a:t>
            </a:r>
            <a:r>
              <a:rPr lang="en-US" b="1" i="1" dirty="0" smtClean="0">
                <a:hlinkClick r:id="rId4"/>
              </a:rPr>
              <a:t>Positive Reception for Oral Health Education Paradigm</a:t>
            </a:r>
            <a:endParaRPr lang="en-US" i="1" dirty="0" smtClean="0"/>
          </a:p>
          <a:p>
            <a:pPr lvl="0" algn="just" fontAlgn="base">
              <a:spcBef>
                <a:spcPct val="0"/>
              </a:spcBef>
              <a:spcAft>
                <a:spcPct val="0"/>
              </a:spcAft>
              <a:buNone/>
              <a:tabLst>
                <a:tab pos="685800" algn="l"/>
              </a:tabLst>
            </a:pPr>
            <a:r>
              <a:rPr lang="en-US" dirty="0" smtClean="0">
                <a:latin typeface="Lucida Sans" pitchFamily="34" charset="0"/>
              </a:rPr>
              <a:t> </a:t>
            </a:r>
            <a:endParaRPr lang="en-US" dirty="0">
              <a:latin typeface="Lucida Sans" pitchFamily="34" charset="0"/>
            </a:endParaRPr>
          </a:p>
        </p:txBody>
      </p:sp>
      <p:sp>
        <p:nvSpPr>
          <p:cNvPr id="7" name="Title 1"/>
          <p:cNvSpPr>
            <a:spLocks noGrp="1"/>
          </p:cNvSpPr>
          <p:nvPr>
            <p:ph type="title"/>
          </p:nvPr>
        </p:nvSpPr>
        <p:spPr>
          <a:xfrm>
            <a:off x="457200" y="228600"/>
            <a:ext cx="8229600" cy="685800"/>
          </a:xfrm>
        </p:spPr>
        <p:txBody>
          <a:bodyPr>
            <a:normAutofit fontScale="90000"/>
          </a:bodyPr>
          <a:lstStyle/>
          <a:p>
            <a:pPr algn="l"/>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i="1" dirty="0" smtClean="0"/>
              <a:t/>
            </a:r>
            <a:br>
              <a:rPr lang="en-US" sz="2800" i="1" dirty="0" smtClean="0"/>
            </a:br>
            <a:r>
              <a:rPr lang="en-US" sz="2800" i="1" dirty="0" smtClean="0"/>
              <a:t/>
            </a:r>
            <a:br>
              <a:rPr lang="en-US" sz="2800" i="1" dirty="0" smtClean="0"/>
            </a:br>
            <a:r>
              <a:rPr lang="en-US" sz="2800" i="1" dirty="0" smtClean="0"/>
              <a:t/>
            </a:r>
            <a:br>
              <a:rPr lang="en-US" sz="2800" i="1" dirty="0" smtClean="0"/>
            </a:br>
            <a:r>
              <a:rPr lang="en-US" sz="2800" i="1" dirty="0" smtClean="0"/>
              <a:t/>
            </a:r>
            <a:br>
              <a:rPr lang="en-US" sz="2800" i="1" dirty="0" smtClean="0"/>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2800" dirty="0" smtClean="0">
                <a:hlinkClick r:id="rId2"/>
              </a:rPr>
              <a:t/>
            </a:r>
            <a:br>
              <a:rPr lang="en-US" sz="2800" dirty="0" smtClean="0">
                <a:hlinkClick r:id="rId2"/>
              </a:rPr>
            </a:br>
            <a:r>
              <a:rPr lang="en-US" sz="3600" i="1" dirty="0" smtClean="0">
                <a:effectLst/>
              </a:rPr>
              <a:t/>
            </a:r>
            <a:br>
              <a:rPr lang="en-US" sz="3600" i="1" dirty="0" smtClean="0">
                <a:effectLst/>
              </a:rPr>
            </a:br>
            <a:r>
              <a:rPr lang="en-US" sz="2800" i="1" dirty="0" smtClean="0"/>
              <a:t/>
            </a:r>
            <a:br>
              <a:rPr lang="en-US" sz="2800" i="1" dirty="0" smtClean="0"/>
            </a:br>
            <a:r>
              <a:rPr lang="en-US" sz="2800" i="1" dirty="0" smtClean="0"/>
              <a:t/>
            </a:r>
            <a:br>
              <a:rPr lang="en-US" sz="2800" i="1" dirty="0" smtClean="0"/>
            </a:br>
            <a:r>
              <a:rPr lang="en-US" sz="23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3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3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3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3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3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3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3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200" dirty="0" smtClean="0"/>
              <a:t/>
            </a:r>
            <a:br>
              <a:rPr lang="en-US" sz="2200" dirty="0" smtClean="0"/>
            </a:br>
            <a:r>
              <a:rPr lang="en-US" sz="2800" i="1" dirty="0" smtClean="0"/>
              <a:t/>
            </a:r>
            <a:br>
              <a:rPr lang="en-US" sz="2800" i="1" dirty="0" smtClean="0"/>
            </a:br>
            <a:endParaRPr lang="en-US" sz="2800" i="1" dirty="0"/>
          </a:p>
        </p:txBody>
      </p:sp>
      <p:sp>
        <p:nvSpPr>
          <p:cNvPr id="5" name="Rectangle 4"/>
          <p:cNvSpPr/>
          <p:nvPr/>
        </p:nvSpPr>
        <p:spPr>
          <a:xfrm>
            <a:off x="2971800" y="152400"/>
            <a:ext cx="2596959" cy="861774"/>
          </a:xfrm>
          <a:prstGeom prst="rect">
            <a:avLst/>
          </a:prstGeom>
        </p:spPr>
        <p:txBody>
          <a:bodyPr wrap="square">
            <a:spAutoFit/>
          </a:bodyPr>
          <a:lstStyle/>
          <a:p>
            <a:endParaRPr lang="en-US" dirty="0" smtClean="0">
              <a:latin typeface="Lucida Sans" pitchFamily="34" charset="0"/>
            </a:endParaRPr>
          </a:p>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2012</a:t>
            </a:r>
            <a:endParaRPr lang="en-US" sz="32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001000" cy="4709160"/>
          </a:xfrm>
        </p:spPr>
        <p:txBody>
          <a:bodyPr>
            <a:noAutofit/>
          </a:bodyPr>
          <a:lstStyle/>
          <a:p>
            <a:pPr algn="just">
              <a:buNone/>
            </a:pPr>
            <a:r>
              <a:rPr lang="en-US" sz="1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mj-lt"/>
              </a:rPr>
              <a:t>16) </a:t>
            </a: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	</a:t>
            </a:r>
            <a:r>
              <a:rPr lang="en-US" sz="1400" dirty="0" smtClean="0">
                <a:latin typeface="+mj-lt"/>
              </a:rPr>
              <a:t>The exposure from the support the DTAF afforded the</a:t>
            </a:r>
            <a:r>
              <a:rPr lang="en-US" sz="1400" i="1" dirty="0" smtClean="0">
                <a:latin typeface="+mj-lt"/>
              </a:rPr>
              <a:t> Lessons In A Lunch Box</a:t>
            </a:r>
            <a:r>
              <a:rPr lang="en-US" sz="1400" dirty="0" smtClean="0">
                <a:latin typeface="+mj-lt"/>
              </a:rPr>
              <a:t> 	program helped to solidify a renewed coalescence of organized dentistry in the 	state of Maryland. This coalescence between the Maryland Dental Society 	(MDS),the Maryland State Dental Association (MSDA), the Maryland Academy of 	General Dentistry (MAGD), the Maryland Dental Hygiene Association (MDHA) 	and The Children’s Oral Health Institute (COHI) has helped to keep 	attention on the need identify innovative ways to improved access to oral 	health care and relieve the ongoing pain and suffering children 	experience while trying to learn at school. The initial financial 	resource 	offered from the DTAF has helped to led to :</a:t>
            </a: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pitchFamily="34" charset="0"/>
              </a:rPr>
              <a:t> </a:t>
            </a:r>
          </a:p>
          <a:p>
            <a:pPr>
              <a:buNone/>
            </a:pPr>
            <a:endPar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ucida Sans" pitchFamily="34" charset="0"/>
              <a:cs typeface="Arial" pitchFamily="34" charset="0"/>
            </a:endParaRPr>
          </a:p>
          <a:p>
            <a:pPr lvl="1"/>
            <a:r>
              <a:rPr lang="en-US" sz="1400" dirty="0" smtClean="0">
                <a:latin typeface="Lucida Sans" pitchFamily="34" charset="0"/>
              </a:rPr>
              <a:t>The March 2013 National Governors Association </a:t>
            </a:r>
            <a:r>
              <a:rPr lang="en-US" sz="1400" u="sng" dirty="0" smtClean="0">
                <a:latin typeface="Lucida Sans" pitchFamily="34" charset="0"/>
              </a:rPr>
              <a:t>Case Study</a:t>
            </a:r>
            <a:r>
              <a:rPr lang="en-US" sz="1400" dirty="0" smtClean="0">
                <a:latin typeface="Lucida Sans" pitchFamily="34" charset="0"/>
              </a:rPr>
              <a:t>, </a:t>
            </a:r>
            <a:r>
              <a:rPr lang="en-US" sz="1400" i="1" dirty="0" smtClean="0">
                <a:latin typeface="Lucida Sans" pitchFamily="34" charset="0"/>
              </a:rPr>
              <a:t>Maryland Passes Oral Health Education Legislation Through Collaborative Approach</a:t>
            </a:r>
            <a:r>
              <a:rPr lang="en-US" sz="1400" dirty="0" smtClean="0">
                <a:latin typeface="Lucida Sans" pitchFamily="34" charset="0"/>
                <a:hlinkClick r:id="rId2"/>
              </a:rPr>
              <a:t> </a:t>
            </a:r>
            <a:r>
              <a:rPr lang="en-US" sz="1400" dirty="0" smtClean="0">
                <a:solidFill>
                  <a:srgbClr val="FF0000"/>
                </a:solidFill>
                <a:latin typeface="Lucida Sans" pitchFamily="34" charset="0"/>
                <a:hlinkClick r:id="rId2"/>
              </a:rPr>
              <a:t>http://statepolicyoptions.nga.org/casestudy/maryland-passes-oral-health-education-legislation-through-collaborative-approach</a:t>
            </a:r>
            <a:endParaRPr lang="en-US" sz="1400" i="1" dirty="0" smtClean="0">
              <a:solidFill>
                <a:srgbClr val="FF0000"/>
              </a:solidFill>
              <a:latin typeface="Lucida Sans" pitchFamily="34" charset="0"/>
            </a:endParaRPr>
          </a:p>
          <a:p>
            <a:pPr lvl="1">
              <a:buNone/>
            </a:pPr>
            <a:endParaRPr lang="en-US" sz="1400" i="1" dirty="0" smtClean="0">
              <a:latin typeface="Lucida Sans" pitchFamily="34" charset="0"/>
            </a:endParaRPr>
          </a:p>
          <a:p>
            <a:pPr lvl="1"/>
            <a:r>
              <a:rPr lang="en-US" sz="1400" dirty="0" smtClean="0">
                <a:latin typeface="Lucida Sans" pitchFamily="34" charset="0"/>
              </a:rPr>
              <a:t>The </a:t>
            </a:r>
            <a:r>
              <a:rPr lang="en-US" sz="1400" i="1" dirty="0" smtClean="0">
                <a:latin typeface="Lucida Sans" pitchFamily="34" charset="0"/>
              </a:rPr>
              <a:t>Pathway to Help Get Oral Health Education Legislation Passed in Your State </a:t>
            </a:r>
            <a:r>
              <a:rPr lang="en-US" sz="1400" dirty="0" smtClean="0">
                <a:latin typeface="Lucida Sans" pitchFamily="34" charset="0"/>
              </a:rPr>
              <a:t>by</a:t>
            </a:r>
            <a:r>
              <a:rPr lang="en-US" sz="1400" i="1" dirty="0" smtClean="0">
                <a:latin typeface="Lucida Sans" pitchFamily="34" charset="0"/>
              </a:rPr>
              <a:t> </a:t>
            </a:r>
            <a:r>
              <a:rPr lang="en-US" sz="1400" dirty="0" smtClean="0">
                <a:latin typeface="Lucida Sans" pitchFamily="34" charset="0"/>
              </a:rPr>
              <a:t>the COHI, MDS, MSDA, MAGD and MDHA. This </a:t>
            </a:r>
            <a:r>
              <a:rPr lang="en-US" sz="1400" u="sng" dirty="0" smtClean="0">
                <a:latin typeface="Lucida Sans" pitchFamily="34" charset="0"/>
              </a:rPr>
              <a:t>template</a:t>
            </a:r>
            <a:r>
              <a:rPr lang="en-US" sz="1400" dirty="0" smtClean="0">
                <a:latin typeface="Lucida Sans" pitchFamily="34" charset="0"/>
              </a:rPr>
              <a:t> may prove beneficial to others. Visit the COHI website at </a:t>
            </a:r>
            <a:r>
              <a:rPr lang="en-US" sz="1400" dirty="0" smtClean="0">
                <a:latin typeface="Lucida Sans" pitchFamily="34" charset="0"/>
                <a:hlinkClick r:id="rId3"/>
              </a:rPr>
              <a:t>www.mycohi.org</a:t>
            </a:r>
            <a:r>
              <a:rPr lang="en-US" sz="1400" dirty="0" smtClean="0">
                <a:latin typeface="Lucida Sans" pitchFamily="34" charset="0"/>
              </a:rPr>
              <a:t> to download this document.</a:t>
            </a:r>
            <a:endParaRPr lang="en-US" sz="1400" dirty="0">
              <a:latin typeface="Lucida Sans" pitchFamily="34" charset="0"/>
            </a:endParaRPr>
          </a:p>
        </p:txBody>
      </p:sp>
      <p:sp>
        <p:nvSpPr>
          <p:cNvPr id="4" name="Title 1"/>
          <p:cNvSpPr>
            <a:spLocks noGrp="1"/>
          </p:cNvSpPr>
          <p:nvPr>
            <p:ph type="title"/>
          </p:nvPr>
        </p:nvSpPr>
        <p:spPr>
          <a:xfrm>
            <a:off x="381000" y="990600"/>
            <a:ext cx="8229600" cy="76200"/>
          </a:xfrm>
        </p:spPr>
        <p:txBody>
          <a:bodyPr>
            <a:normAutofit fontScale="90000"/>
          </a:bodyPr>
          <a:lstStyle/>
          <a:p>
            <a:pPr algn="l"/>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DTAF,  $25,000 and organized dentistry in Maryland</a:t>
            </a:r>
            <a:b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srandthelaw.com/uploads/image/iStock_000000907516XSmall(2).jpg"/>
          <p:cNvPicPr/>
          <p:nvPr/>
        </p:nvPicPr>
        <p:blipFill>
          <a:blip r:embed="rId2" cstate="print"/>
          <a:srcRect/>
          <a:stretch>
            <a:fillRect/>
          </a:stretch>
        </p:blipFill>
        <p:spPr bwMode="auto">
          <a:xfrm>
            <a:off x="2133600" y="1828800"/>
            <a:ext cx="4953000"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rot="10800000" flipV="1">
            <a:off x="2895597" y="781735"/>
            <a:ext cx="3657601" cy="646331"/>
          </a:xfrm>
          <a:prstGeom prst="rect">
            <a:avLst/>
          </a:prstGeom>
        </p:spPr>
        <p:txBody>
          <a:bodyPr wrap="square">
            <a:spAutoFit/>
          </a:bodyPr>
          <a:lstStyle/>
          <a:p>
            <a:r>
              <a:rPr lang="en-US" sz="3600" dirty="0" smtClean="0">
                <a:latin typeface="Lucida Sans" pitchFamily="34" charset="0"/>
                <a:ea typeface="Calibri" pitchFamily="34" charset="0"/>
                <a:cs typeface="Times New Roman" pitchFamily="18" charset="0"/>
              </a:rPr>
              <a:t>	 2013</a:t>
            </a:r>
            <a:endParaRPr lang="en-US" sz="3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457200" y="9306"/>
            <a:ext cx="8305800" cy="61401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685800" algn="l"/>
              </a:tabLst>
            </a:pP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tab pos="685800" algn="l"/>
              </a:tabLst>
            </a:pPr>
            <a:endParaRPr lang="en-US" sz="11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tab pos="685800" algn="l"/>
              </a:tabLst>
            </a:pP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tab pos="685800" algn="l"/>
              </a:tabLst>
            </a:pPr>
            <a:endParaRPr lang="en-US" sz="11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tab pos="685800" algn="l"/>
              </a:tabLst>
            </a:pP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tabLst>
                <a:tab pos="685800" algn="l"/>
              </a:tabLst>
            </a:pPr>
            <a:r>
              <a:rPr lang="en-US" sz="2800" dirty="0" smtClean="0">
                <a:latin typeface="+mj-lt"/>
              </a:rPr>
              <a:t>III.	Current status of the </a:t>
            </a:r>
            <a:r>
              <a:rPr lang="en-US" sz="2800" i="1" dirty="0" smtClean="0">
                <a:latin typeface="+mj-lt"/>
              </a:rPr>
              <a:t>Lessons In A Lunch 	Box </a:t>
            </a:r>
            <a:r>
              <a:rPr lang="en-US" sz="2800" dirty="0" smtClean="0">
                <a:latin typeface="+mj-lt"/>
              </a:rPr>
              <a:t>program</a:t>
            </a:r>
            <a:endParaRPr lang="en-US" sz="2800" dirty="0" smtClean="0">
              <a:latin typeface="+mj-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tab pos="685800" algn="l"/>
              </a:tabLst>
            </a:pPr>
            <a:endParaRPr lang="en-US" sz="1600" dirty="0" smtClean="0">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sz="1400" b="0" i="0" u="none" strike="noStrike" cap="none" normalizeH="0" baseline="0" dirty="0" smtClean="0">
              <a:ln>
                <a:noFill/>
              </a:ln>
              <a:solidFill>
                <a:schemeClr val="tx1"/>
              </a:solidFill>
              <a:effectLst/>
              <a:latin typeface="Lucida San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pPr>
            <a:r>
              <a:rPr kumimoji="0" lang="en-US" sz="1400" b="0" i="0"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January 2013	The Children’s Oral Health Institute presents the</a:t>
            </a:r>
            <a:r>
              <a:rPr kumimoji="0" lang="en-US" sz="1400" b="0" i="1"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 Lessons In A</a:t>
            </a:r>
          </a:p>
          <a:p>
            <a:pPr marL="0" marR="0" lvl="0" indent="0" algn="l" defTabSz="914400" rtl="0" eaLnBrk="0" fontAlgn="base" latinLnBrk="0" hangingPunct="0">
              <a:lnSpc>
                <a:spcPct val="100000"/>
              </a:lnSpc>
              <a:spcBef>
                <a:spcPct val="0"/>
              </a:spcBef>
              <a:spcAft>
                <a:spcPct val="0"/>
              </a:spcAft>
              <a:buClrTx/>
              <a:buSzTx/>
              <a:tabLst>
                <a:tab pos="685800" algn="l"/>
              </a:tabLst>
            </a:pPr>
            <a:r>
              <a:rPr kumimoji="0" lang="en-US" sz="1400" b="0" i="1"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                                  Lunch Box</a:t>
            </a:r>
            <a:r>
              <a:rPr kumimoji="0" lang="en-US" sz="1400" b="0" i="0"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 program, the </a:t>
            </a:r>
            <a:r>
              <a:rPr kumimoji="0" lang="en-US" sz="1400" b="0" i="1"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Code Red: The Oral Health Crisis 				in Your </a:t>
            </a:r>
            <a:r>
              <a:rPr lang="en-US" sz="1400" i="1" dirty="0" smtClean="0">
                <a:latin typeface="Lucida Sans" pitchFamily="34" charset="0"/>
                <a:ea typeface="Calibri" pitchFamily="34" charset="0"/>
                <a:cs typeface="Times New Roman" pitchFamily="18" charset="0"/>
              </a:rPr>
              <a:t>Classroom </a:t>
            </a:r>
            <a:r>
              <a:rPr lang="en-US" sz="1400" dirty="0" smtClean="0">
                <a:latin typeface="Lucida Sans" pitchFamily="34" charset="0"/>
                <a:ea typeface="Calibri" pitchFamily="34" charset="0"/>
                <a:cs typeface="Times New Roman" pitchFamily="18" charset="0"/>
              </a:rPr>
              <a:t>initiative and other oral health teaching    				opportunities to </a:t>
            </a:r>
            <a:r>
              <a:rPr kumimoji="0" lang="en-US" sz="1400" b="0" i="0" u="sng"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Maryland’s 24 district superintendents.</a:t>
            </a:r>
          </a:p>
          <a:p>
            <a:pPr marL="0" marR="0" lvl="0" indent="0" algn="l" defTabSz="914400" rtl="0" eaLnBrk="0" fontAlgn="base" latinLnBrk="0" hangingPunct="0">
              <a:lnSpc>
                <a:spcPct val="100000"/>
              </a:lnSpc>
              <a:spcBef>
                <a:spcPct val="0"/>
              </a:spcBef>
              <a:spcAft>
                <a:spcPct val="0"/>
              </a:spcAft>
              <a:buClrTx/>
              <a:buSzTx/>
              <a:tabLst>
                <a:tab pos="685800" algn="l"/>
              </a:tabLst>
            </a:pPr>
            <a:endParaRPr kumimoji="0" lang="en-US" sz="1400" b="0" i="0" u="none" strike="noStrike" cap="none" normalizeH="0" baseline="0" dirty="0" smtClean="0">
              <a:ln>
                <a:noFill/>
              </a:ln>
              <a:solidFill>
                <a:schemeClr val="tx1"/>
              </a:solidFill>
              <a:effectLst/>
              <a:latin typeface="Lucida San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pPr>
            <a:r>
              <a:rPr kumimoji="0" lang="en-US" sz="1400" b="0" i="0"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February 2013	The Children’s Oral Health Institute </a:t>
            </a:r>
            <a:r>
              <a:rPr kumimoji="0" lang="en-US" sz="1400" b="0" i="0" u="sng"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receives $10,000 grant</a:t>
            </a:r>
            <a:r>
              <a:rPr kumimoji="0" lang="en-US" sz="1400" b="0" i="0"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				award for the </a:t>
            </a:r>
            <a:r>
              <a:rPr kumimoji="0" lang="en-US" sz="1400" b="0" i="1"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Lessons In A Lunch Box</a:t>
            </a:r>
            <a:r>
              <a:rPr kumimoji="0" lang="en-US" sz="1400" b="0" i="0"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 program from Delta  				Dental. </a:t>
            </a:r>
          </a:p>
          <a:p>
            <a:pPr lvl="0" eaLnBrk="0" fontAlgn="base" hangingPunct="0">
              <a:spcBef>
                <a:spcPct val="0"/>
              </a:spcBef>
              <a:spcAft>
                <a:spcPct val="0"/>
              </a:spcAft>
              <a:tabLst>
                <a:tab pos="685800" algn="l"/>
              </a:tabLst>
            </a:pPr>
            <a:r>
              <a:rPr kumimoji="0" lang="en-US" sz="1400" b="0" i="0"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rPr>
              <a:t>			</a:t>
            </a:r>
            <a:r>
              <a:rPr kumimoji="0" lang="en-US" sz="1400" b="0" i="0" u="none" strike="noStrike" cap="none" normalizeH="0" dirty="0" smtClean="0">
                <a:ln>
                  <a:noFill/>
                </a:ln>
                <a:solidFill>
                  <a:schemeClr val="tx1"/>
                </a:solidFill>
                <a:effectLst/>
                <a:latin typeface="Lucida Sans" pitchFamily="34" charset="0"/>
                <a:ea typeface="Calibri" pitchFamily="34" charset="0"/>
                <a:cs typeface="Times New Roman" pitchFamily="18" charset="0"/>
              </a:rPr>
              <a:t>    </a:t>
            </a:r>
            <a:endParaRPr lang="en-US" sz="1400" dirty="0" smtClean="0">
              <a:latin typeface="Arial" pitchFamily="34" charset="0"/>
              <a:cs typeface="Arial" pitchFamily="34" charset="0"/>
            </a:endParaRPr>
          </a:p>
          <a:p>
            <a:pPr lvl="0" eaLnBrk="0" fontAlgn="base" hangingPunct="0">
              <a:spcBef>
                <a:spcPct val="0"/>
              </a:spcBef>
              <a:spcAft>
                <a:spcPct val="0"/>
              </a:spcAft>
              <a:buFontTx/>
              <a:buChar char="•"/>
              <a:tabLst>
                <a:tab pos="685800" algn="l"/>
              </a:tabLst>
            </a:pPr>
            <a:r>
              <a:rPr lang="en-US" sz="1400" dirty="0" smtClean="0">
                <a:latin typeface="Lucida Sans" pitchFamily="34" charset="0"/>
                <a:ea typeface="Calibri" pitchFamily="34" charset="0"/>
                <a:cs typeface="Times New Roman" pitchFamily="18" charset="0"/>
              </a:rPr>
              <a:t>March 2013	The NGA releases a Case Study referencing the</a:t>
            </a:r>
            <a:r>
              <a:rPr lang="en-US" sz="1400" i="1" dirty="0" smtClean="0">
                <a:latin typeface="Lucida Sans" pitchFamily="34" charset="0"/>
                <a:ea typeface="Calibri" pitchFamily="34" charset="0"/>
                <a:cs typeface="Times New Roman" pitchFamily="18" charset="0"/>
              </a:rPr>
              <a:t> 					Lessons In A Lunch Box </a:t>
            </a:r>
            <a:r>
              <a:rPr lang="en-US" sz="1400" dirty="0" smtClean="0">
                <a:latin typeface="Lucida Sans" pitchFamily="34" charset="0"/>
                <a:ea typeface="Calibri" pitchFamily="34" charset="0"/>
                <a:cs typeface="Times New Roman" pitchFamily="18" charset="0"/>
              </a:rPr>
              <a:t>program and Code Red: The    				Oral Health Crisis in Your Classroom initiative.</a:t>
            </a:r>
          </a:p>
          <a:p>
            <a:pPr lvl="0" eaLnBrk="0" fontAlgn="base" hangingPunct="0">
              <a:spcBef>
                <a:spcPct val="0"/>
              </a:spcBef>
              <a:spcAft>
                <a:spcPct val="0"/>
              </a:spcAft>
              <a:buFontTx/>
              <a:buChar char="•"/>
              <a:tabLst>
                <a:tab pos="685800" algn="l"/>
              </a:tabLst>
            </a:pPr>
            <a:endParaRPr lang="en-US" sz="1400" dirty="0" smtClean="0">
              <a:latin typeface="Lucida Sans" pitchFamily="34" charset="0"/>
              <a:cs typeface="Arial" pitchFamily="34" charset="0"/>
            </a:endParaRPr>
          </a:p>
          <a:p>
            <a:pPr lvl="0" eaLnBrk="0" fontAlgn="base" hangingPunct="0">
              <a:spcBef>
                <a:spcPct val="0"/>
              </a:spcBef>
              <a:spcAft>
                <a:spcPct val="0"/>
              </a:spcAft>
              <a:buFontTx/>
              <a:buChar char="•"/>
              <a:tabLst>
                <a:tab pos="685800" algn="l"/>
              </a:tabLst>
            </a:pPr>
            <a:r>
              <a:rPr lang="en-US" sz="1400" dirty="0" smtClean="0">
                <a:latin typeface="Lucida Sans" pitchFamily="34" charset="0"/>
                <a:ea typeface="Calibri" pitchFamily="34" charset="0"/>
                <a:cs typeface="Times New Roman" pitchFamily="18" charset="0"/>
              </a:rPr>
              <a:t>April 2013	The Children’s Oral Health Institute continues to seek 				grant funding and financial resources to further    					expand the outreach of the </a:t>
            </a:r>
            <a:r>
              <a:rPr lang="en-US" sz="1400" i="1" dirty="0" smtClean="0">
                <a:latin typeface="Lucida Sans" pitchFamily="34" charset="0"/>
                <a:ea typeface="Calibri" pitchFamily="34" charset="0"/>
                <a:cs typeface="Times New Roman" pitchFamily="18" charset="0"/>
              </a:rPr>
              <a:t>Lessons In A Lunch Box</a:t>
            </a:r>
            <a:r>
              <a:rPr lang="en-US" sz="1400" dirty="0" smtClean="0">
                <a:latin typeface="Lucida Sans" pitchFamily="34" charset="0"/>
                <a:ea typeface="Calibri" pitchFamily="34" charset="0"/>
                <a:cs typeface="Times New Roman" pitchFamily="18" charset="0"/>
              </a:rPr>
              <a:t>    				program. </a:t>
            </a:r>
            <a:endParaRPr lang="en-US" sz="1400" dirty="0" smtClean="0">
              <a:latin typeface="Lucida San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sz="1400" b="0" i="0" u="none" strike="noStrike" cap="none" normalizeH="0" baseline="0" dirty="0" smtClean="0">
              <a:ln>
                <a:noFill/>
              </a:ln>
              <a:solidFill>
                <a:schemeClr val="tx1"/>
              </a:solidFill>
              <a:effectLst/>
              <a:latin typeface="Lucida Sans"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3886200"/>
            <a:ext cx="7848600" cy="2031325"/>
          </a:xfrm>
          <a:prstGeom prst="rect">
            <a:avLst/>
          </a:prstGeom>
        </p:spPr>
        <p:txBody>
          <a:bodyPr wrap="square">
            <a:spAutoFit/>
          </a:bodyPr>
          <a:lstStyle/>
          <a:p>
            <a:pPr algn="just"/>
            <a:r>
              <a:rPr lang="en-US" dirty="0" smtClean="0">
                <a:latin typeface="Lucida Sans" pitchFamily="34" charset="0"/>
              </a:rPr>
              <a:t>The future of the </a:t>
            </a:r>
            <a:r>
              <a:rPr lang="en-US" i="1" dirty="0" smtClean="0">
                <a:latin typeface="Lucida Sans" pitchFamily="34" charset="0"/>
              </a:rPr>
              <a:t>Lessons In A Lunch Box </a:t>
            </a:r>
            <a:r>
              <a:rPr lang="en-US" dirty="0" smtClean="0">
                <a:latin typeface="Lucida Sans" pitchFamily="34" charset="0"/>
              </a:rPr>
              <a:t>program is dependent upon our continued ability to obtain financial support. We look forward to continuing to expand this program nationally. Ultimately The Children’s Oral Health Institute would like to identify nonprofit organization in other states that focus on oral health education and empower them with the information and resources necessary to execute </a:t>
            </a:r>
            <a:r>
              <a:rPr lang="en-US" i="1" dirty="0" smtClean="0">
                <a:latin typeface="Lucida Sans" pitchFamily="34" charset="0"/>
              </a:rPr>
              <a:t>Lessons In A Lunch Box </a:t>
            </a:r>
            <a:r>
              <a:rPr lang="en-US" dirty="0" smtClean="0">
                <a:latin typeface="Lucida Sans" pitchFamily="34" charset="0"/>
              </a:rPr>
              <a:t>independently.</a:t>
            </a:r>
            <a:endParaRPr lang="en-US" dirty="0">
              <a:latin typeface="Lucida Sans" pitchFamily="34" charset="0"/>
            </a:endParaRPr>
          </a:p>
        </p:txBody>
      </p:sp>
      <p:pic>
        <p:nvPicPr>
          <p:cNvPr id="4" name="Picture 2" descr="https://encrypted-tbn1.gstatic.com/images?q=tbn:ANd9GcSCTodkEYejK3Gd_i7qgtOWp-7RAZc2g5xgNBjRZd9aK-tL-6MT"/>
          <p:cNvPicPr>
            <a:picLocks noChangeAspect="1" noChangeArrowheads="1"/>
          </p:cNvPicPr>
          <p:nvPr/>
        </p:nvPicPr>
        <p:blipFill>
          <a:blip r:embed="rId2" cstate="print"/>
          <a:srcRect/>
          <a:stretch>
            <a:fillRect/>
          </a:stretch>
        </p:blipFill>
        <p:spPr bwMode="auto">
          <a:xfrm>
            <a:off x="2895600" y="685800"/>
            <a:ext cx="3068320" cy="2876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990600" y="533400"/>
            <a:ext cx="532518" cy="461665"/>
          </a:xfrm>
          <a:prstGeom prst="rect">
            <a:avLst/>
          </a:prstGeom>
        </p:spPr>
        <p:txBody>
          <a:bodyPr wrap="none">
            <a:spAutoFit/>
          </a:bodyPr>
          <a:lstStyle/>
          <a:p>
            <a:r>
              <a:rPr lang="en-US" sz="2400" dirty="0" smtClean="0">
                <a:latin typeface="+mj-lt"/>
              </a:rPr>
              <a:t>IV</a:t>
            </a:r>
            <a:r>
              <a:rPr lang="en-US" dirty="0" smtClean="0"/>
              <a:t>.</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weconnectnow.net/_/rsrc/1218893180106/Home/600px-3D_Full_Spectrum_Unity_Holding_Hands_Concept.jpg?height=600&amp;width=552"/>
          <p:cNvPicPr/>
          <p:nvPr/>
        </p:nvPicPr>
        <p:blipFill>
          <a:blip r:embed="rId3" cstate="print"/>
          <a:srcRect/>
          <a:stretch>
            <a:fillRect/>
          </a:stretch>
        </p:blipFill>
        <p:spPr bwMode="auto">
          <a:xfrm>
            <a:off x="2286000" y="381000"/>
            <a:ext cx="4533900" cy="46101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533400" y="5257800"/>
            <a:ext cx="8153400" cy="769441"/>
          </a:xfrm>
          <a:prstGeom prst="rect">
            <a:avLst/>
          </a:prstGeom>
          <a:noFill/>
        </p:spPr>
        <p:txBody>
          <a:bodyPr wrap="square" rtlCol="0">
            <a:spAutoFit/>
          </a:bodyPr>
          <a:lstStyle/>
          <a:p>
            <a:r>
              <a:rPr lang="en-US" dirty="0" smtClean="0"/>
              <a:t>                                    </a:t>
            </a:r>
            <a:r>
              <a:rPr lang="en-US" sz="4400" dirty="0" smtClean="0">
                <a:latin typeface="Lucida Sans" pitchFamily="34" charset="0"/>
              </a:rPr>
              <a:t>THANK YOU !</a:t>
            </a:r>
            <a:endParaRPr lang="en-US" sz="4400" dirty="0">
              <a:latin typeface="Lucida Sans"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Lessons In A Lunch Box</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Content Placeholder 3" descr="http://www.allmathwords.org/en/images/o/origin.gif"/>
          <p:cNvPicPr>
            <a:picLocks noGrp="1"/>
          </p:cNvPicPr>
          <p:nvPr>
            <p:ph idx="1"/>
          </p:nvPr>
        </p:nvPicPr>
        <p:blipFill>
          <a:blip r:embed="rId2" cstate="print"/>
          <a:srcRect/>
          <a:stretch>
            <a:fillRect/>
          </a:stretch>
        </p:blipFill>
        <p:spPr bwMode="auto">
          <a:xfrm>
            <a:off x="3429000" y="1981200"/>
            <a:ext cx="215265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9600"/>
          </a:xfrm>
        </p:spPr>
        <p:txBody>
          <a:bodyPr>
            <a:normAutofit fontScale="90000"/>
          </a:bodyPr>
          <a:lstStyle/>
          <a:p>
            <a:pPr algn="l"/>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Content Placeholder 3" descr="walmart.jpg"/>
          <p:cNvPicPr>
            <a:picLocks noGrp="1" noChangeAspect="1"/>
          </p:cNvPicPr>
          <p:nvPr>
            <p:ph idx="1"/>
          </p:nvPr>
        </p:nvPicPr>
        <p:blipFill>
          <a:blip r:embed="rId2" cstate="print"/>
          <a:stretch>
            <a:fillRect/>
          </a:stretch>
        </p:blipFill>
        <p:spPr>
          <a:xfrm>
            <a:off x="5791200" y="685800"/>
            <a:ext cx="2553911" cy="2659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762000"/>
            <a:ext cx="7924800" cy="2000548"/>
          </a:xfrm>
          <a:prstGeom prst="rect">
            <a:avLst/>
          </a:prstGeom>
          <a:noFill/>
        </p:spPr>
        <p:txBody>
          <a:bodyPr wrap="squar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2004</a:t>
            </a:r>
          </a:p>
          <a:p>
            <a:endPar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smtClean="0">
                <a:ln w="18415" cmpd="sng">
                  <a:solidFill>
                    <a:srgbClr val="FFFFFF"/>
                  </a:solidFill>
                  <a:prstDash val="solid"/>
                </a:ln>
                <a:solidFill>
                  <a:srgbClr val="FFFFFF"/>
                </a:solidFill>
                <a:latin typeface="Lucida Sans" pitchFamily="34" charset="0"/>
              </a:rPr>
              <a:t>The idea for the lunch box was</a:t>
            </a:r>
          </a:p>
          <a:p>
            <a:r>
              <a:rPr lang="en-US" sz="2400" dirty="0" smtClean="0">
                <a:ln w="18415" cmpd="sng">
                  <a:solidFill>
                    <a:srgbClr val="FFFFFF"/>
                  </a:solidFill>
                  <a:prstDash val="solid"/>
                </a:ln>
                <a:solidFill>
                  <a:srgbClr val="FFFFFF"/>
                </a:solidFill>
                <a:latin typeface="Lucida Sans" pitchFamily="34" charset="0"/>
              </a:rPr>
              <a:t> conceived while shopping for a</a:t>
            </a:r>
          </a:p>
          <a:p>
            <a:r>
              <a:rPr lang="en-US" sz="2400" dirty="0" smtClean="0">
                <a:ln w="18415" cmpd="sng">
                  <a:solidFill>
                    <a:srgbClr val="FFFFFF"/>
                  </a:solidFill>
                  <a:prstDash val="solid"/>
                </a:ln>
                <a:solidFill>
                  <a:srgbClr val="FFFFFF"/>
                </a:solidFill>
                <a:latin typeface="Lucida Sans" pitchFamily="34" charset="0"/>
              </a:rPr>
              <a:t> birthday gift for a child.</a:t>
            </a:r>
            <a:endParaRPr lang="en-US" sz="2400" dirty="0">
              <a:latin typeface="Lucida Sans" pitchFamily="34" charset="0"/>
            </a:endParaRPr>
          </a:p>
        </p:txBody>
      </p:sp>
      <p:sp>
        <p:nvSpPr>
          <p:cNvPr id="7" name="Rectangle 6"/>
          <p:cNvSpPr/>
          <p:nvPr/>
        </p:nvSpPr>
        <p:spPr>
          <a:xfrm>
            <a:off x="685800" y="2667001"/>
            <a:ext cx="3657600" cy="2154436"/>
          </a:xfrm>
          <a:prstGeom prst="rect">
            <a:avLst/>
          </a:prstGeom>
        </p:spPr>
        <p:txBody>
          <a:bodyPr wrap="square">
            <a:spAutoFit/>
          </a:bodyPr>
          <a:lstStyle/>
          <a:p>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2005-2006 </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Prototype</a:t>
            </a:r>
            <a:r>
              <a:rPr lang="en-US" sz="2400" dirty="0" smtClean="0">
                <a:latin typeface="+mj-lt"/>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Development </a:t>
            </a:r>
            <a:r>
              <a:rPr lang="en-US" dirty="0" smtClean="0">
                <a:latin typeface="+mj-lt"/>
              </a:rPr>
              <a:t/>
            </a:r>
            <a:br>
              <a:rPr lang="en-US" dirty="0" smtClean="0">
                <a:latin typeface="+mj-lt"/>
              </a:rPr>
            </a:br>
            <a:endParaRPr lang="en-US" dirty="0">
              <a:latin typeface="+mj-lt"/>
            </a:endParaRPr>
          </a:p>
        </p:txBody>
      </p:sp>
      <p:pic>
        <p:nvPicPr>
          <p:cNvPr id="8" name="Picture 2" descr="https://fbe60398b1-custmedia.vresp.com/9ec8876211/prototype%203.jpg"/>
          <p:cNvPicPr>
            <a:picLocks noChangeAspect="1" noChangeArrowheads="1"/>
          </p:cNvPicPr>
          <p:nvPr/>
        </p:nvPicPr>
        <p:blipFill>
          <a:blip r:embed="rId3" cstate="print"/>
          <a:srcRect/>
          <a:stretch>
            <a:fillRect/>
          </a:stretch>
        </p:blipFill>
        <p:spPr bwMode="auto">
          <a:xfrm>
            <a:off x="5410200" y="3709987"/>
            <a:ext cx="3124200" cy="2538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579438"/>
          </a:xfrm>
        </p:spPr>
        <p:txBody>
          <a:bodyPr>
            <a:normAutofit fontScale="90000"/>
          </a:bodyPr>
          <a:lstStyle/>
          <a:p>
            <a:pPr algn="l"/>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2007 Tour of Duty</a:t>
            </a:r>
            <a:br>
              <a:rPr lang="en-US"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Content Placeholder 5" descr="http://www.savorycuisinescatering.com/wp-content/uploads/2013/01/Continental-Breakfast.jpg"/>
          <p:cNvPicPr>
            <a:picLocks noGrp="1"/>
          </p:cNvPicPr>
          <p:nvPr>
            <p:ph idx="1"/>
          </p:nvPr>
        </p:nvPicPr>
        <p:blipFill>
          <a:blip r:embed="rId2" cstate="print"/>
          <a:srcRect/>
          <a:stretch>
            <a:fillRect/>
          </a:stretch>
        </p:blipFill>
        <p:spPr bwMode="auto">
          <a:xfrm>
            <a:off x="2743200" y="4114800"/>
            <a:ext cx="3352800"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938" name="Picture 2" descr="D:\DCIM\100PSDCF\00000017.JPG"/>
          <p:cNvPicPr>
            <a:picLocks noChangeAspect="1" noChangeArrowheads="1"/>
          </p:cNvPicPr>
          <p:nvPr/>
        </p:nvPicPr>
        <p:blipFill>
          <a:blip r:embed="rId3" cstate="print"/>
          <a:srcRect/>
          <a:stretch>
            <a:fillRect/>
          </a:stretch>
        </p:blipFill>
        <p:spPr bwMode="auto">
          <a:xfrm>
            <a:off x="228600" y="4114800"/>
            <a:ext cx="2427750" cy="2130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940" name="Picture 4" descr="D:\DCIM\100PSDCF\00000006.JPG"/>
          <p:cNvPicPr>
            <a:picLocks noChangeAspect="1" noChangeArrowheads="1"/>
          </p:cNvPicPr>
          <p:nvPr/>
        </p:nvPicPr>
        <p:blipFill>
          <a:blip r:embed="rId4" cstate="print"/>
          <a:srcRect/>
          <a:stretch>
            <a:fillRect/>
          </a:stretch>
        </p:blipFill>
        <p:spPr bwMode="auto">
          <a:xfrm>
            <a:off x="6193893" y="4114800"/>
            <a:ext cx="2699386"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81000" y="990600"/>
            <a:ext cx="8229600" cy="2800767"/>
          </a:xfrm>
          <a:prstGeom prst="rect">
            <a:avLst/>
          </a:prstGeom>
          <a:noFill/>
        </p:spPr>
        <p:txBody>
          <a:bodyPr wrap="square" rtlCol="0">
            <a:spAutoFit/>
          </a:bodyPr>
          <a:lstStyle/>
          <a:p>
            <a:pPr algn="just"/>
            <a:r>
              <a:rPr lang="en-US" sz="2200" dirty="0" smtClean="0">
                <a:ln w="18415" cmpd="sng">
                  <a:solidFill>
                    <a:srgbClr val="FFFFFF"/>
                  </a:solidFill>
                  <a:prstDash val="solid"/>
                </a:ln>
                <a:solidFill>
                  <a:srgbClr val="FFFFFF"/>
                </a:solidFill>
                <a:latin typeface="Lucida Sans" pitchFamily="34" charset="0"/>
              </a:rPr>
              <a:t>A</a:t>
            </a:r>
            <a:r>
              <a:rPr lang="en-US" sz="2200" dirty="0" smtClean="0">
                <a:ln w="18415" cmpd="sng">
                  <a:solidFill>
                    <a:srgbClr val="FFFFFF"/>
                  </a:solidFill>
                  <a:prstDash val="solid"/>
                </a:ln>
                <a:solidFill>
                  <a:srgbClr val="FFFFFF"/>
                </a:solidFill>
                <a:latin typeface="Arial" pitchFamily="34" charset="0"/>
                <a:cs typeface="Arial" pitchFamily="34" charset="0"/>
              </a:rPr>
              <a:t> breakfast presentation was held in a Baltimore hospital conference center to introduce the </a:t>
            </a:r>
            <a:r>
              <a:rPr lang="en-US" sz="2200" i="1" dirty="0" smtClean="0">
                <a:ln w="18415" cmpd="sng">
                  <a:solidFill>
                    <a:srgbClr val="FFFFFF"/>
                  </a:solidFill>
                  <a:prstDash val="solid"/>
                </a:ln>
                <a:solidFill>
                  <a:srgbClr val="FFFFFF"/>
                </a:solidFill>
                <a:latin typeface="Arial" pitchFamily="34" charset="0"/>
                <a:cs typeface="Arial" pitchFamily="34" charset="0"/>
              </a:rPr>
              <a:t>Lessons In A Lunch Box Program </a:t>
            </a:r>
            <a:r>
              <a:rPr lang="en-US" sz="2200" dirty="0" smtClean="0">
                <a:ln w="18415" cmpd="sng">
                  <a:solidFill>
                    <a:srgbClr val="FFFFFF"/>
                  </a:solidFill>
                  <a:prstDash val="solid"/>
                </a:ln>
                <a:solidFill>
                  <a:srgbClr val="FFFFFF"/>
                </a:solidFill>
                <a:latin typeface="Arial" pitchFamily="34" charset="0"/>
                <a:cs typeface="Arial" pitchFamily="34" charset="0"/>
              </a:rPr>
              <a:t>locally</a:t>
            </a:r>
            <a:r>
              <a:rPr lang="en-US" sz="2200" i="1" dirty="0" smtClean="0">
                <a:ln w="18415" cmpd="sng">
                  <a:solidFill>
                    <a:srgbClr val="FFFFFF"/>
                  </a:solidFill>
                  <a:prstDash val="solid"/>
                </a:ln>
                <a:solidFill>
                  <a:srgbClr val="FFFFFF"/>
                </a:solidFill>
                <a:latin typeface="Arial" pitchFamily="34" charset="0"/>
                <a:cs typeface="Arial" pitchFamily="34" charset="0"/>
              </a:rPr>
              <a:t>. </a:t>
            </a:r>
            <a:r>
              <a:rPr lang="en-US" sz="2200" dirty="0" smtClean="0">
                <a:ln w="18415" cmpd="sng">
                  <a:solidFill>
                    <a:srgbClr val="FFFFFF"/>
                  </a:solidFill>
                  <a:prstDash val="solid"/>
                </a:ln>
                <a:solidFill>
                  <a:srgbClr val="FFFFFF"/>
                </a:solidFill>
                <a:latin typeface="Arial" pitchFamily="34" charset="0"/>
                <a:cs typeface="Arial" pitchFamily="34" charset="0"/>
              </a:rPr>
              <a:t>We shared prototype samples of the lunch box and gave a power point presentation to help demonstrate the important need for oral health education in the classroom. Speakers included the chief anesthesiologist, dental professionals and educators. Invited guest included school principles, teachers, city officials, legislative leaders and parents.</a:t>
            </a:r>
            <a:endParaRPr lang="en-US" sz="2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DCIM\100PSDCF\00000033.JPG"/>
          <p:cNvPicPr>
            <a:picLocks noGrp="1"/>
          </p:cNvPicPr>
          <p:nvPr>
            <p:ph idx="1"/>
          </p:nvPr>
        </p:nvPicPr>
        <p:blipFill>
          <a:blip r:embed="rId2" cstate="print"/>
          <a:srcRect/>
          <a:stretch>
            <a:fillRect/>
          </a:stretch>
        </p:blipFill>
        <p:spPr bwMode="auto">
          <a:xfrm>
            <a:off x="2819400" y="2667000"/>
            <a:ext cx="342900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D:\DCIM\100PSDCF\00000024.JPG"/>
          <p:cNvPicPr/>
          <p:nvPr/>
        </p:nvPicPr>
        <p:blipFill>
          <a:blip r:embed="rId3" cstate="print"/>
          <a:srcRect/>
          <a:stretch>
            <a:fillRect/>
          </a:stretch>
        </p:blipFill>
        <p:spPr bwMode="auto">
          <a:xfrm>
            <a:off x="457200" y="1676400"/>
            <a:ext cx="3048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D:\DCIM\100PSDCF\00000030.JPG"/>
          <p:cNvPicPr/>
          <p:nvPr/>
        </p:nvPicPr>
        <p:blipFill>
          <a:blip r:embed="rId4" cstate="print"/>
          <a:srcRect/>
          <a:stretch>
            <a:fillRect/>
          </a:stretch>
        </p:blipFill>
        <p:spPr bwMode="auto">
          <a:xfrm>
            <a:off x="5715000" y="4343400"/>
            <a:ext cx="32004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81000" y="304800"/>
            <a:ext cx="8382000" cy="1015663"/>
          </a:xfrm>
          <a:prstGeom prst="rect">
            <a:avLst/>
          </a:prstGeom>
          <a:noFill/>
        </p:spPr>
        <p:txBody>
          <a:bodyPr wrap="square" rtlCol="0">
            <a:spAutoFit/>
          </a:bodyPr>
          <a:lstStyle/>
          <a:p>
            <a:r>
              <a:rPr lang="en-US" sz="2000" dirty="0" smtClean="0">
                <a:ln w="18415" cmpd="sng">
                  <a:solidFill>
                    <a:srgbClr val="FFFFFF"/>
                  </a:solidFill>
                  <a:prstDash val="solid"/>
                </a:ln>
                <a:solidFill>
                  <a:srgbClr val="FFFFFF"/>
                </a:solidFill>
                <a:latin typeface="Lucida Sans" pitchFamily="34" charset="0"/>
              </a:rPr>
              <a:t>Tour of Duty guest witnessed the experience children are subjected to when they must undergo general anesthesia in the hospital for dental treatment.</a:t>
            </a: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2007</a:t>
            </a:r>
            <a:endParaRPr lang="en-US" dirty="0"/>
          </a:p>
        </p:txBody>
      </p:sp>
      <p:sp>
        <p:nvSpPr>
          <p:cNvPr id="3" name="Content Placeholder 2"/>
          <p:cNvSpPr>
            <a:spLocks noGrp="1"/>
          </p:cNvSpPr>
          <p:nvPr>
            <p:ph idx="1"/>
          </p:nvPr>
        </p:nvSpPr>
        <p:spPr/>
        <p:txBody>
          <a:bodyPr/>
          <a:lstStyle/>
          <a:p>
            <a:pPr>
              <a:buFont typeface="Courier New" pitchFamily="49" charset="0"/>
              <a:buChar char="o"/>
            </a:pPr>
            <a:r>
              <a:rPr lang="en-US" sz="2400" dirty="0" smtClean="0">
                <a:latin typeface="Lucida Sans" pitchFamily="34" charset="0"/>
              </a:rPr>
              <a:t>Commitment of organized dentistry solidified </a:t>
            </a:r>
          </a:p>
          <a:p>
            <a:pPr>
              <a:buFont typeface="Courier New" pitchFamily="49" charset="0"/>
              <a:buChar char="o"/>
            </a:pPr>
            <a:r>
              <a:rPr lang="en-US" sz="2400" dirty="0" smtClean="0">
                <a:latin typeface="Lucida Sans" pitchFamily="34" charset="0"/>
              </a:rPr>
              <a:t>Grant funding and in-kind donations sought </a:t>
            </a:r>
          </a:p>
          <a:p>
            <a:pPr>
              <a:buFont typeface="Courier New" pitchFamily="49" charset="0"/>
              <a:buChar char="o"/>
            </a:pPr>
            <a:r>
              <a:rPr lang="en-US" sz="2400" dirty="0" smtClean="0">
                <a:latin typeface="Lucida Sans" pitchFamily="34" charset="0"/>
              </a:rPr>
              <a:t>Corporate financing and sponsorship petitioned</a:t>
            </a:r>
          </a:p>
          <a:p>
            <a:pPr>
              <a:buFont typeface="Courier New" pitchFamily="49" charset="0"/>
              <a:buChar char="o"/>
            </a:pPr>
            <a:endParaRPr lang="en-US" dirty="0"/>
          </a:p>
        </p:txBody>
      </p:sp>
      <p:pic>
        <p:nvPicPr>
          <p:cNvPr id="49154" name="Picture 2" descr="http://www.liquidcapitalofco.com/images/homeimage.gif"/>
          <p:cNvPicPr>
            <a:picLocks noChangeAspect="1" noChangeArrowheads="1"/>
          </p:cNvPicPr>
          <p:nvPr/>
        </p:nvPicPr>
        <p:blipFill>
          <a:blip r:embed="rId2" cstate="print"/>
          <a:srcRect/>
          <a:stretch>
            <a:fillRect/>
          </a:stretch>
        </p:blipFill>
        <p:spPr bwMode="auto">
          <a:xfrm>
            <a:off x="2743200" y="3352800"/>
            <a:ext cx="3790950" cy="271462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12910078</TotalTime>
  <Words>1605</Words>
  <Application>Microsoft Office PowerPoint</Application>
  <PresentationFormat>On-screen Show (4:3)</PresentationFormat>
  <Paragraphs>238</Paragraphs>
  <Slides>45</Slides>
  <Notes>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Apex</vt:lpstr>
      <vt:lpstr>Slide 1</vt:lpstr>
      <vt:lpstr>   </vt:lpstr>
      <vt:lpstr>Slide 3</vt:lpstr>
      <vt:lpstr>Objectives </vt:lpstr>
      <vt:lpstr>I. Lessons In A Lunch Box</vt:lpstr>
      <vt:lpstr>                                  </vt:lpstr>
      <vt:lpstr>                 2007 Tour of Duty       </vt:lpstr>
      <vt:lpstr>Slide 8</vt:lpstr>
      <vt:lpstr>2007</vt:lpstr>
      <vt:lpstr>Slide 10</vt:lpstr>
      <vt:lpstr>2008</vt:lpstr>
      <vt:lpstr> January 2008    </vt:lpstr>
      <vt:lpstr> February 2008 Press Conference </vt:lpstr>
      <vt:lpstr>Slide 14</vt:lpstr>
      <vt:lpstr>Slide 15</vt:lpstr>
      <vt:lpstr>          Lessons In A Lunch Box presented to the Council of Dental School Deans   3/31/08 Dental School Leaders Show Enthusiastic Response for MCOHI's  Innovative Approach       </vt:lpstr>
      <vt:lpstr>Slide 17</vt:lpstr>
      <vt:lpstr>   September 2008   9/11/08 Lessons in a Lunch Box Program Introduced Nationally</vt:lpstr>
      <vt:lpstr>  II. How has the DTA Foundation funding made  a difference in the Lessons In A Lunch Box  program? </vt:lpstr>
      <vt:lpstr>  The $25,000 awarded to   The Children’s Oral Health Institute in 2007 by the  </vt:lpstr>
      <vt:lpstr>Slide 21</vt:lpstr>
      <vt:lpstr>Lesson In A Lunch Box &amp; student dentists</vt:lpstr>
      <vt:lpstr>Slide 23</vt:lpstr>
      <vt:lpstr> DTAF $25,000 and student dentists continued </vt:lpstr>
      <vt:lpstr>DTAF $25,000 and student dentists and hygienists, high school and middle school students continued</vt:lpstr>
      <vt:lpstr>Some of dental schools that have participated in presenting the Lessons In A Lunch Box program </vt:lpstr>
      <vt:lpstr>Slide 27</vt:lpstr>
      <vt:lpstr>Slide 28</vt:lpstr>
      <vt:lpstr>Slide 29</vt:lpstr>
      <vt:lpstr>Slide 30</vt:lpstr>
      <vt:lpstr>Slide 31</vt:lpstr>
      <vt:lpstr>Slide 32</vt:lpstr>
      <vt:lpstr>Slide 33</vt:lpstr>
      <vt:lpstr>DTAF, $25,000, school administrators, principles, teachers, nurses, parents, local policy makers and national legislators</vt:lpstr>
      <vt:lpstr>    9/30/08 Students Receive Captivating Lunch Boxes at Blue Ribbon Celebration (Cecil Elementary)     </vt:lpstr>
      <vt:lpstr>DTAF and $25,000 help to provide temporary employment for a formally incarcerated mother and son. </vt:lpstr>
      <vt:lpstr>10/1/08 Maryland Dentists Recommend Oral Health Curriculum</vt:lpstr>
      <vt:lpstr>       2009 and 2010       </vt:lpstr>
      <vt:lpstr>Slide 39</vt:lpstr>
      <vt:lpstr>                                            </vt:lpstr>
      <vt:lpstr>         DTAF,  $25,000 and organized dentistry in Maryland      </vt:lpstr>
      <vt:lpstr>Slide 42</vt:lpstr>
      <vt:lpstr>Slide 43</vt:lpstr>
      <vt:lpstr>Slide 44</vt:lpstr>
      <vt:lpstr>Slide 45</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Martha</cp:lastModifiedBy>
  <cp:revision>329</cp:revision>
  <dcterms:created xsi:type="dcterms:W3CDTF">2001-01-01T05:02:06Z</dcterms:created>
  <dcterms:modified xsi:type="dcterms:W3CDTF">2013-04-18T00:17:17Z</dcterms:modified>
</cp:coreProperties>
</file>